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598" r:id="rId2"/>
    <p:sldId id="623" r:id="rId3"/>
    <p:sldId id="608" r:id="rId4"/>
    <p:sldId id="600" r:id="rId5"/>
    <p:sldId id="646" r:id="rId6"/>
    <p:sldId id="613" r:id="rId7"/>
    <p:sldId id="624" r:id="rId8"/>
    <p:sldId id="625" r:id="rId9"/>
    <p:sldId id="601" r:id="rId10"/>
    <p:sldId id="602" r:id="rId11"/>
    <p:sldId id="647" r:id="rId12"/>
    <p:sldId id="603" r:id="rId13"/>
    <p:sldId id="604" r:id="rId14"/>
    <p:sldId id="607" r:id="rId15"/>
    <p:sldId id="606" r:id="rId16"/>
    <p:sldId id="626" r:id="rId17"/>
    <p:sldId id="609" r:id="rId18"/>
    <p:sldId id="610" r:id="rId19"/>
    <p:sldId id="615" r:id="rId20"/>
    <p:sldId id="611" r:id="rId21"/>
    <p:sldId id="628" r:id="rId22"/>
    <p:sldId id="614" r:id="rId23"/>
    <p:sldId id="627" r:id="rId24"/>
    <p:sldId id="629" r:id="rId25"/>
    <p:sldId id="630" r:id="rId26"/>
    <p:sldId id="620" r:id="rId27"/>
    <p:sldId id="619" r:id="rId28"/>
    <p:sldId id="631" r:id="rId29"/>
    <p:sldId id="633" r:id="rId30"/>
    <p:sldId id="634" r:id="rId31"/>
    <p:sldId id="632" r:id="rId32"/>
    <p:sldId id="636" r:id="rId33"/>
    <p:sldId id="637" r:id="rId34"/>
    <p:sldId id="638" r:id="rId35"/>
    <p:sldId id="639" r:id="rId36"/>
    <p:sldId id="641" r:id="rId37"/>
    <p:sldId id="642" r:id="rId38"/>
    <p:sldId id="643" r:id="rId39"/>
    <p:sldId id="635" r:id="rId40"/>
    <p:sldId id="544" r:id="rId41"/>
  </p:sldIdLst>
  <p:sldSz cx="9144000" cy="5143500" type="screen16x9"/>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FF0066"/>
    <a:srgbClr val="008080"/>
    <a:srgbClr val="00CC66"/>
    <a:srgbClr val="0000FF"/>
    <a:srgbClr val="FF0000"/>
    <a:srgbClr val="00CC00"/>
    <a:srgbClr val="FFFF66"/>
    <a:srgbClr val="FFA48F"/>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615" autoAdjust="0"/>
    <p:restoredTop sz="86052" autoAdjust="0"/>
  </p:normalViewPr>
  <p:slideViewPr>
    <p:cSldViewPr>
      <p:cViewPr>
        <p:scale>
          <a:sx n="75" d="100"/>
          <a:sy n="75" d="100"/>
        </p:scale>
        <p:origin x="-732" y="-336"/>
      </p:cViewPr>
      <p:guideLst>
        <p:guide orient="horz" pos="1620"/>
        <p:guide pos="2880"/>
      </p:guideLst>
    </p:cSldViewPr>
  </p:slideViewPr>
  <p:outlineViewPr>
    <p:cViewPr>
      <p:scale>
        <a:sx n="33" d="100"/>
        <a:sy n="33" d="100"/>
      </p:scale>
      <p:origin x="246" y="114594"/>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mn-cs"/>
              </a:defRPr>
            </a:lvl1pPr>
          </a:lstStyle>
          <a:p>
            <a:pPr>
              <a:defRPr/>
            </a:pPr>
            <a:fld id="{437B0A43-FE7C-4C2E-AA27-20E001200221}" type="datetimeFigureOut">
              <a:rPr lang="ru-RU"/>
              <a:pPr>
                <a:defRPr/>
              </a:pPr>
              <a:t>21.11.2022</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mn-cs"/>
              </a:defRPr>
            </a:lvl1pPr>
          </a:lstStyle>
          <a:p>
            <a:pPr>
              <a:defRPr/>
            </a:pPr>
            <a:fld id="{2235DB0B-0333-435F-96BD-8A214E2B3F93}"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21"/>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865E52F-CCCE-429B-BBC9-25C05D9E632F}"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3E56332-FD14-40BB-844D-FCC98C02E4F0}"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80"/>
            <a:ext cx="2057400" cy="438864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05980"/>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E7F25BD-76AC-49DF-A798-D10BE039CF72}"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4075216-A231-4D14-9DE2-FD9F5DF98983}"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B649357-DB2B-46BC-8C9A-A8E5C25626B3}"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A9D68636-8F06-4CD5-ABC8-D15106E02558}"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F714FD30-05C3-4363-9182-0440B97B0FF5}"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AE6C666D-D38E-445B-9AD6-D1B527767DFD}"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9726E850-7B73-4DC9-8391-58DD6624163C}"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5" y="204787"/>
            <a:ext cx="3008313" cy="871538"/>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EBAED94A-7056-4D94-9B80-0A086ABA7112}"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1"/>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F28D1F5C-F5B9-43E5-8772-2FB685965473}"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000">
              <a:srgbClr val="0000FF">
                <a:alpha val="70000"/>
              </a:srgbClr>
            </a:gs>
            <a:gs pos="39999">
              <a:srgbClr val="85C2FF"/>
            </a:gs>
            <a:gs pos="70000">
              <a:srgbClr val="C4D6EB"/>
            </a:gs>
            <a:gs pos="100000">
              <a:srgbClr val="FFEBFA"/>
            </a:gs>
          </a:gsLst>
          <a:lin ang="36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46847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4684713"/>
            <a:ext cx="2895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46847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89ED99F4-55B3-41F4-B2B1-A5CC8C3BDE0D}"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hyperlink" Target="https://mcgr.dsns.gov.ua/wp-content/uploads/2021/08/11.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media.slovoidilo.ua/media/publications/16/154196/ilyustratyvne-foto_large.jpg" TargetMode="External"/><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ChangeArrowheads="1"/>
          </p:cNvSpPr>
          <p:nvPr/>
        </p:nvSpPr>
        <p:spPr bwMode="auto">
          <a:xfrm>
            <a:off x="857250" y="214313"/>
            <a:ext cx="6858000" cy="4216400"/>
          </a:xfrm>
          <a:prstGeom prst="rect">
            <a:avLst/>
          </a:prstGeom>
          <a:noFill/>
          <a:ln w="9525">
            <a:noFill/>
            <a:miter lim="800000"/>
            <a:headEnd/>
            <a:tailEnd/>
          </a:ln>
          <a:effectLst/>
        </p:spPr>
        <p:txBody>
          <a:bodyPr>
            <a:spAutoFit/>
          </a:bodyPr>
          <a:lstStyle/>
          <a:p>
            <a:pPr indent="539750" algn="ctr">
              <a:defRPr/>
            </a:pPr>
            <a:r>
              <a:rPr lang="uk-UA" b="1" dirty="0">
                <a:cs typeface="+mn-cs"/>
              </a:rPr>
              <a:t>Навчально-методичний центр цивільного захисту та</a:t>
            </a:r>
          </a:p>
          <a:p>
            <a:pPr indent="539750" algn="ctr">
              <a:defRPr/>
            </a:pPr>
            <a:r>
              <a:rPr lang="uk-UA" b="1" dirty="0">
                <a:cs typeface="+mn-cs"/>
              </a:rPr>
              <a:t> безпеки життєдіяльності Івано-Франківської області</a:t>
            </a:r>
            <a:endParaRPr lang="uk-UA" sz="2400" b="1" dirty="0">
              <a:solidFill>
                <a:srgbClr val="7030A0"/>
              </a:solidFill>
              <a:effectLst>
                <a:outerShdw blurRad="38100" dist="38100" dir="2700000" algn="tl">
                  <a:srgbClr val="000000"/>
                </a:outerShdw>
              </a:effectLst>
              <a:latin typeface="Arial Black" pitchFamily="34" charset="0"/>
              <a:cs typeface="+mn-cs"/>
            </a:endParaRPr>
          </a:p>
          <a:p>
            <a:pPr algn="ctr">
              <a:defRPr/>
            </a:pPr>
            <a:endParaRPr lang="uk-UA" sz="2400" b="1" dirty="0">
              <a:solidFill>
                <a:srgbClr val="0000FF"/>
              </a:solidFill>
              <a:latin typeface="Arial Black" pitchFamily="34" charset="0"/>
              <a:cs typeface="+mn-cs"/>
            </a:endParaRPr>
          </a:p>
          <a:p>
            <a:pPr indent="539750" algn="ctr">
              <a:defRPr/>
            </a:pPr>
            <a:endParaRPr lang="ru-RU" dirty="0">
              <a:latin typeface="Arial Black" pitchFamily="34" charset="0"/>
              <a:cs typeface="+mn-cs"/>
            </a:endParaRPr>
          </a:p>
          <a:p>
            <a:pPr indent="539750" algn="ctr">
              <a:defRPr/>
            </a:pPr>
            <a:endParaRPr lang="ru-RU" dirty="0">
              <a:latin typeface="Arial Black" pitchFamily="34" charset="0"/>
              <a:cs typeface="+mn-cs"/>
            </a:endParaRPr>
          </a:p>
          <a:p>
            <a:pPr algn="ctr">
              <a:defRPr/>
            </a:pPr>
            <a:endParaRPr lang="uk-UA" sz="1400" b="1" dirty="0">
              <a:solidFill>
                <a:srgbClr val="0000FF"/>
              </a:solidFill>
              <a:latin typeface="Arial Black" pitchFamily="34" charset="0"/>
              <a:cs typeface="+mn-cs"/>
            </a:endParaRPr>
          </a:p>
          <a:p>
            <a:pPr algn="ctr">
              <a:defRPr/>
            </a:pPr>
            <a:r>
              <a:rPr lang="uk-UA" sz="2400" b="1" dirty="0">
                <a:solidFill>
                  <a:srgbClr val="FF0000"/>
                </a:solidFill>
                <a:latin typeface="Arial Black" pitchFamily="34" charset="0"/>
                <a:cs typeface="+mn-cs"/>
              </a:rPr>
              <a:t>ТЕМА:</a:t>
            </a:r>
            <a:r>
              <a:rPr lang="uk-UA" sz="2400" b="1" dirty="0">
                <a:latin typeface="Arial Black" pitchFamily="34" charset="0"/>
                <a:cs typeface="+mn-cs"/>
              </a:rPr>
              <a:t> </a:t>
            </a:r>
            <a:r>
              <a:rPr lang="uk-UA" sz="2400" b="1" dirty="0">
                <a:solidFill>
                  <a:srgbClr val="FF0000"/>
                </a:solidFill>
                <a:effectLst>
                  <a:outerShdw blurRad="38100" dist="38100" dir="2700000" algn="tl">
                    <a:srgbClr val="000000">
                      <a:alpha val="43137"/>
                    </a:srgbClr>
                  </a:outerShdw>
                </a:effectLst>
                <a:latin typeface="Arial Black" pitchFamily="34" charset="0"/>
                <a:cs typeface="+mn-cs"/>
              </a:rPr>
              <a:t>НАВЧАННЯ НАСЕЛЕННЯ РИЗИКАМ, ПОВ’ЯЗАНИМ ІЗ ПОВОДЖЕННЯМ З ВИБУХОНЕБЕЗПЕЧНИМИ ПРЕДМЕТАМИ</a:t>
            </a:r>
          </a:p>
          <a:p>
            <a:pPr>
              <a:defRPr/>
            </a:pPr>
            <a:endParaRPr lang="uk-UA" sz="3200" b="1" dirty="0">
              <a:solidFill>
                <a:srgbClr val="FF00FF"/>
              </a:solidFill>
              <a:effectLst>
                <a:outerShdw blurRad="38100" dist="38100" dir="2700000" algn="tl">
                  <a:srgbClr val="000000"/>
                </a:outerShdw>
              </a:effectLst>
              <a:latin typeface="Arial Black" pitchFamily="34" charset="0"/>
              <a:cs typeface="+mn-cs"/>
            </a:endParaRPr>
          </a:p>
        </p:txBody>
      </p:sp>
      <p:pic>
        <p:nvPicPr>
          <p:cNvPr id="14338" name="Рисунок 52" descr="Z:\home\Kursy\Робочий стіл\Емблема_ДСНС.png"/>
          <p:cNvPicPr preferRelativeResize="0">
            <a:picLocks noChangeArrowheads="1"/>
          </p:cNvPicPr>
          <p:nvPr/>
        </p:nvPicPr>
        <p:blipFill>
          <a:blip r:embed="rId2"/>
          <a:srcRect/>
          <a:stretch>
            <a:fillRect/>
          </a:stretch>
        </p:blipFill>
        <p:spPr bwMode="auto">
          <a:xfrm>
            <a:off x="122238" y="195263"/>
            <a:ext cx="1439862" cy="1439862"/>
          </a:xfrm>
          <a:prstGeom prst="rect">
            <a:avLst/>
          </a:prstGeom>
          <a:noFill/>
          <a:ln w="9525">
            <a:noFill/>
            <a:miter lim="800000"/>
            <a:headEnd/>
            <a:tailEnd/>
          </a:ln>
        </p:spPr>
      </p:pic>
      <p:pic>
        <p:nvPicPr>
          <p:cNvPr id="14339" name="Рисунок 51" descr="нмццзбж_новий.png"/>
          <p:cNvPicPr preferRelativeResize="0">
            <a:picLocks noChangeArrowheads="1"/>
          </p:cNvPicPr>
          <p:nvPr/>
        </p:nvPicPr>
        <p:blipFill>
          <a:blip r:embed="rId3"/>
          <a:srcRect l="17542" t="8739" r="12282" b="12621"/>
          <a:stretch>
            <a:fillRect/>
          </a:stretch>
        </p:blipFill>
        <p:spPr bwMode="auto">
          <a:xfrm>
            <a:off x="7715250" y="214313"/>
            <a:ext cx="1260475" cy="1439862"/>
          </a:xfrm>
          <a:prstGeom prst="rect">
            <a:avLst/>
          </a:prstGeom>
          <a:noFill/>
          <a:ln w="9525">
            <a:noFill/>
            <a:miter lim="800000"/>
            <a:headEnd/>
            <a:tailEnd/>
          </a:ln>
        </p:spPr>
      </p:pic>
      <p:sp>
        <p:nvSpPr>
          <p:cNvPr id="14340" name="Прямокутник 4"/>
          <p:cNvSpPr>
            <a:spLocks noChangeArrowheads="1"/>
          </p:cNvSpPr>
          <p:nvPr/>
        </p:nvSpPr>
        <p:spPr bwMode="auto">
          <a:xfrm>
            <a:off x="6786563" y="4429125"/>
            <a:ext cx="2119312" cy="369888"/>
          </a:xfrm>
          <a:prstGeom prst="rect">
            <a:avLst/>
          </a:prstGeom>
          <a:noFill/>
          <a:ln w="9525">
            <a:noFill/>
            <a:miter lim="800000"/>
            <a:headEnd/>
            <a:tailEnd/>
          </a:ln>
        </p:spPr>
        <p:txBody>
          <a:bodyPr wrap="none">
            <a:spAutoFit/>
          </a:bodyPr>
          <a:lstStyle/>
          <a:p>
            <a:r>
              <a:rPr lang="uk-UA" b="1"/>
              <a:t>Петро ВАСИЛИК </a:t>
            </a:r>
            <a:endParaRPr lang="uk-UA"/>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p:nvPr>
        </p:nvSpPr>
        <p:spPr>
          <a:xfrm>
            <a:off x="1533525" y="142875"/>
            <a:ext cx="5329238" cy="439738"/>
          </a:xfrm>
        </p:spPr>
        <p:txBody>
          <a:bodyPr/>
          <a:lstStyle/>
          <a:p>
            <a:r>
              <a:rPr lang="uk-UA" sz="4000" b="1" smtClean="0">
                <a:solidFill>
                  <a:srgbClr val="FF0000"/>
                </a:solidFill>
                <a:latin typeface="Times New Roman" pitchFamily="18" charset="0"/>
                <a:cs typeface="Times New Roman" pitchFamily="18" charset="0"/>
              </a:rPr>
              <a:t>Протипіхотні міни</a:t>
            </a:r>
            <a:endParaRPr lang="ru-RU" sz="4000" b="1" smtClean="0">
              <a:solidFill>
                <a:srgbClr val="FF0000"/>
              </a:solidFill>
              <a:latin typeface="Times New Roman" pitchFamily="18" charset="0"/>
              <a:cs typeface="Times New Roman" pitchFamily="18" charset="0"/>
            </a:endParaRPr>
          </a:p>
        </p:txBody>
      </p:sp>
      <p:sp>
        <p:nvSpPr>
          <p:cNvPr id="23554" name="Прямокутник 10"/>
          <p:cNvSpPr>
            <a:spLocks noChangeArrowheads="1"/>
          </p:cNvSpPr>
          <p:nvPr/>
        </p:nvSpPr>
        <p:spPr bwMode="auto">
          <a:xfrm>
            <a:off x="3786188" y="1214438"/>
            <a:ext cx="1785937" cy="623887"/>
          </a:xfrm>
          <a:prstGeom prst="rect">
            <a:avLst/>
          </a:prstGeom>
          <a:noFill/>
          <a:ln w="9525">
            <a:noFill/>
            <a:miter lim="800000"/>
            <a:headEnd/>
            <a:tailEnd/>
          </a:ln>
        </p:spPr>
        <p:txBody>
          <a:bodyPr lIns="68580" tIns="34290" rIns="68580" bIns="34290">
            <a:spAutoFit/>
          </a:bodyPr>
          <a:lstStyle/>
          <a:p>
            <a:r>
              <a:rPr lang="uk-UA" sz="3600" b="1">
                <a:solidFill>
                  <a:srgbClr val="FF0000"/>
                </a:solidFill>
                <a:latin typeface="Times New Roman" pitchFamily="18" charset="0"/>
                <a:cs typeface="Times New Roman" pitchFamily="18" charset="0"/>
              </a:rPr>
              <a:t>ОЗМ-72</a:t>
            </a:r>
          </a:p>
        </p:txBody>
      </p:sp>
      <p:pic>
        <p:nvPicPr>
          <p:cNvPr id="23555" name="Рисунок 15"/>
          <p:cNvPicPr>
            <a:picLocks noChangeAspect="1" noChangeArrowheads="1"/>
          </p:cNvPicPr>
          <p:nvPr/>
        </p:nvPicPr>
        <p:blipFill>
          <a:blip r:embed="rId2"/>
          <a:srcRect/>
          <a:stretch>
            <a:fillRect/>
          </a:stretch>
        </p:blipFill>
        <p:spPr bwMode="auto">
          <a:xfrm>
            <a:off x="2143125" y="3571875"/>
            <a:ext cx="4367213" cy="1571625"/>
          </a:xfrm>
          <a:prstGeom prst="rect">
            <a:avLst/>
          </a:prstGeom>
          <a:noFill/>
          <a:ln w="9525">
            <a:noFill/>
            <a:miter lim="800000"/>
            <a:headEnd/>
            <a:tailEnd/>
          </a:ln>
        </p:spPr>
      </p:pic>
      <p:pic>
        <p:nvPicPr>
          <p:cNvPr id="23556" name="Picture 90"/>
          <p:cNvPicPr>
            <a:picLocks noChangeAspect="1" noChangeArrowheads="1"/>
          </p:cNvPicPr>
          <p:nvPr/>
        </p:nvPicPr>
        <p:blipFill>
          <a:blip r:embed="rId3"/>
          <a:srcRect/>
          <a:stretch>
            <a:fillRect/>
          </a:stretch>
        </p:blipFill>
        <p:spPr bwMode="auto">
          <a:xfrm>
            <a:off x="71438" y="714375"/>
            <a:ext cx="3571875" cy="2714625"/>
          </a:xfrm>
          <a:prstGeom prst="rect">
            <a:avLst/>
          </a:prstGeom>
          <a:noFill/>
          <a:ln w="9525">
            <a:noFill/>
            <a:miter lim="800000"/>
            <a:headEnd/>
            <a:tailEnd/>
          </a:ln>
        </p:spPr>
      </p:pic>
      <p:pic>
        <p:nvPicPr>
          <p:cNvPr id="23557" name="Рисунок 17"/>
          <p:cNvPicPr>
            <a:picLocks noChangeAspect="1"/>
          </p:cNvPicPr>
          <p:nvPr/>
        </p:nvPicPr>
        <p:blipFill>
          <a:blip r:embed="rId4"/>
          <a:srcRect l="15501" r="14746"/>
          <a:stretch>
            <a:fillRect/>
          </a:stretch>
        </p:blipFill>
        <p:spPr bwMode="auto">
          <a:xfrm>
            <a:off x="5715000" y="642938"/>
            <a:ext cx="3214688"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object 2"/>
          <p:cNvPicPr>
            <a:picLocks noChangeAspect="1" noChangeArrowheads="1"/>
          </p:cNvPicPr>
          <p:nvPr/>
        </p:nvPicPr>
        <p:blipFill>
          <a:blip r:embed="rId2"/>
          <a:srcRect/>
          <a:stretch>
            <a:fillRect/>
          </a:stretch>
        </p:blipFill>
        <p:spPr bwMode="auto">
          <a:xfrm>
            <a:off x="15875" y="860425"/>
            <a:ext cx="4824413" cy="3424238"/>
          </a:xfrm>
          <a:prstGeom prst="rect">
            <a:avLst/>
          </a:prstGeom>
          <a:noFill/>
          <a:ln w="9525">
            <a:noFill/>
            <a:miter lim="800000"/>
            <a:headEnd/>
            <a:tailEnd/>
          </a:ln>
        </p:spPr>
      </p:pic>
      <p:grpSp>
        <p:nvGrpSpPr>
          <p:cNvPr id="24578" name="object 3"/>
          <p:cNvGrpSpPr>
            <a:grpSpLocks/>
          </p:cNvGrpSpPr>
          <p:nvPr/>
        </p:nvGrpSpPr>
        <p:grpSpPr bwMode="auto">
          <a:xfrm>
            <a:off x="2190750" y="65088"/>
            <a:ext cx="4787900" cy="592137"/>
            <a:chOff x="2191511" y="85382"/>
            <a:chExt cx="4787265" cy="791210"/>
          </a:xfrm>
        </p:grpSpPr>
        <p:pic>
          <p:nvPicPr>
            <p:cNvPr id="24580" name="object 4"/>
            <p:cNvPicPr>
              <a:picLocks noChangeAspect="1" noChangeArrowheads="1"/>
            </p:cNvPicPr>
            <p:nvPr/>
          </p:nvPicPr>
          <p:blipFill>
            <a:blip r:embed="rId3"/>
            <a:srcRect/>
            <a:stretch>
              <a:fillRect/>
            </a:stretch>
          </p:blipFill>
          <p:spPr bwMode="auto">
            <a:xfrm>
              <a:off x="2191511" y="85382"/>
              <a:ext cx="4488053" cy="790790"/>
            </a:xfrm>
            <a:prstGeom prst="rect">
              <a:avLst/>
            </a:prstGeom>
            <a:noFill/>
            <a:ln w="9525">
              <a:noFill/>
              <a:miter lim="800000"/>
              <a:headEnd/>
              <a:tailEnd/>
            </a:ln>
          </p:spPr>
        </p:pic>
        <p:pic>
          <p:nvPicPr>
            <p:cNvPr id="24581" name="object 5"/>
            <p:cNvPicPr>
              <a:picLocks noChangeAspect="1" noChangeArrowheads="1"/>
            </p:cNvPicPr>
            <p:nvPr/>
          </p:nvPicPr>
          <p:blipFill>
            <a:blip r:embed="rId4"/>
            <a:srcRect/>
            <a:stretch>
              <a:fillRect/>
            </a:stretch>
          </p:blipFill>
          <p:spPr bwMode="auto">
            <a:xfrm>
              <a:off x="6208776" y="85382"/>
              <a:ext cx="589572" cy="790790"/>
            </a:xfrm>
            <a:prstGeom prst="rect">
              <a:avLst/>
            </a:prstGeom>
            <a:noFill/>
            <a:ln w="9525">
              <a:noFill/>
              <a:miter lim="800000"/>
              <a:headEnd/>
              <a:tailEnd/>
            </a:ln>
          </p:spPr>
        </p:pic>
        <p:pic>
          <p:nvPicPr>
            <p:cNvPr id="24582" name="object 6"/>
            <p:cNvPicPr>
              <a:picLocks noChangeAspect="1" noChangeArrowheads="1"/>
            </p:cNvPicPr>
            <p:nvPr/>
          </p:nvPicPr>
          <p:blipFill>
            <a:blip r:embed="rId5"/>
            <a:srcRect/>
            <a:stretch>
              <a:fillRect/>
            </a:stretch>
          </p:blipFill>
          <p:spPr bwMode="auto">
            <a:xfrm>
              <a:off x="6327647" y="85382"/>
              <a:ext cx="650570" cy="790790"/>
            </a:xfrm>
            <a:prstGeom prst="rect">
              <a:avLst/>
            </a:prstGeom>
            <a:noFill/>
            <a:ln w="9525">
              <a:noFill/>
              <a:miter lim="800000"/>
              <a:headEnd/>
              <a:tailEnd/>
            </a:ln>
          </p:spPr>
        </p:pic>
      </p:grpSp>
      <p:sp>
        <p:nvSpPr>
          <p:cNvPr id="24579" name="object 8"/>
          <p:cNvSpPr txBox="1">
            <a:spLocks noChangeArrowheads="1"/>
          </p:cNvSpPr>
          <p:nvPr/>
        </p:nvSpPr>
        <p:spPr bwMode="auto">
          <a:xfrm>
            <a:off x="5589588" y="698500"/>
            <a:ext cx="2989262" cy="2765425"/>
          </a:xfrm>
          <a:prstGeom prst="rect">
            <a:avLst/>
          </a:prstGeom>
          <a:noFill/>
          <a:ln w="9525">
            <a:noFill/>
            <a:miter lim="800000"/>
            <a:headEnd/>
            <a:tailEnd/>
          </a:ln>
        </p:spPr>
        <p:txBody>
          <a:bodyPr lIns="0" tIns="13335" rIns="0" bIns="0">
            <a:spAutoFit/>
          </a:bodyPr>
          <a:lstStyle/>
          <a:p>
            <a:pPr marL="576263">
              <a:spcBef>
                <a:spcPts val="100"/>
              </a:spcBef>
            </a:pPr>
            <a:r>
              <a:rPr lang="ru-RU" sz="1600" b="1" i="1">
                <a:solidFill>
                  <a:srgbClr val="001F5F"/>
                </a:solidFill>
                <a:latin typeface="Times New Roman" pitchFamily="18" charset="0"/>
                <a:cs typeface="Times New Roman" pitchFamily="18" charset="0"/>
              </a:rPr>
              <a:t>Характеристика міни:</a:t>
            </a:r>
            <a:endParaRPr lang="ru-RU" sz="1600">
              <a:latin typeface="Times New Roman" pitchFamily="18" charset="0"/>
              <a:cs typeface="Times New Roman" pitchFamily="18" charset="0"/>
            </a:endParaRPr>
          </a:p>
          <a:p>
            <a:pPr marL="576263"/>
            <a:r>
              <a:rPr lang="ru-RU" sz="1600" b="1" i="1">
                <a:solidFill>
                  <a:srgbClr val="001F5F"/>
                </a:solidFill>
                <a:latin typeface="Times New Roman" pitchFamily="18" charset="0"/>
                <a:cs typeface="Times New Roman" pitchFamily="18" charset="0"/>
              </a:rPr>
              <a:t>Вага – 1,5 кг.</a:t>
            </a:r>
            <a:endParaRPr lang="ru-RU" sz="1600">
              <a:latin typeface="Times New Roman" pitchFamily="18" charset="0"/>
              <a:cs typeface="Times New Roman" pitchFamily="18" charset="0"/>
            </a:endParaRPr>
          </a:p>
          <a:p>
            <a:pPr marL="576263"/>
            <a:r>
              <a:rPr lang="ru-RU" sz="1600" b="1" i="1">
                <a:solidFill>
                  <a:srgbClr val="001F5F"/>
                </a:solidFill>
                <a:latin typeface="Times New Roman" pitchFamily="18" charset="0"/>
                <a:cs typeface="Times New Roman" pitchFamily="18" charset="0"/>
              </a:rPr>
              <a:t>Вага вибухової речовини – 140 гр.  Корпус – метал.</a:t>
            </a:r>
            <a:endParaRPr lang="ru-RU" sz="1600">
              <a:latin typeface="Times New Roman" pitchFamily="18" charset="0"/>
              <a:cs typeface="Times New Roman" pitchFamily="18" charset="0"/>
            </a:endParaRPr>
          </a:p>
          <a:p>
            <a:pPr marL="576263"/>
            <a:r>
              <a:rPr lang="ru-RU" sz="1600" b="1" i="1">
                <a:solidFill>
                  <a:srgbClr val="001F5F"/>
                </a:solidFill>
                <a:latin typeface="Times New Roman" pitchFamily="18" charset="0"/>
                <a:cs typeface="Times New Roman" pitchFamily="18" charset="0"/>
              </a:rPr>
              <a:t>Колір – коричневий.</a:t>
            </a:r>
            <a:endParaRPr lang="ru-RU" sz="1600">
              <a:latin typeface="Times New Roman" pitchFamily="18" charset="0"/>
              <a:cs typeface="Times New Roman" pitchFamily="18" charset="0"/>
            </a:endParaRPr>
          </a:p>
          <a:p>
            <a:pPr marL="576263"/>
            <a:r>
              <a:rPr lang="ru-RU" sz="1600" b="1" i="1">
                <a:solidFill>
                  <a:srgbClr val="001F5F"/>
                </a:solidFill>
                <a:latin typeface="Times New Roman" pitchFamily="18" charset="0"/>
                <a:cs typeface="Times New Roman" pitchFamily="18" charset="0"/>
              </a:rPr>
              <a:t>Тип –осколкова міна кругового  ураження.</a:t>
            </a:r>
            <a:endParaRPr lang="ru-RU" sz="1600">
              <a:latin typeface="Times New Roman" pitchFamily="18" charset="0"/>
              <a:cs typeface="Times New Roman" pitchFamily="18" charset="0"/>
            </a:endParaRPr>
          </a:p>
          <a:p>
            <a:pPr marL="576263">
              <a:spcBef>
                <a:spcPts val="25"/>
              </a:spcBef>
            </a:pPr>
            <a:endParaRPr lang="ru-RU" sz="1600">
              <a:latin typeface="Times New Roman" pitchFamily="18" charset="0"/>
              <a:cs typeface="Times New Roman" pitchFamily="18" charset="0"/>
            </a:endParaRPr>
          </a:p>
          <a:p>
            <a:pPr marL="576263"/>
            <a:r>
              <a:rPr lang="ru-RU" sz="1600" b="1" i="1">
                <a:solidFill>
                  <a:srgbClr val="001F5F"/>
                </a:solidFill>
                <a:latin typeface="Times New Roman" pitchFamily="18" charset="0"/>
                <a:cs typeface="Times New Roman" pitchFamily="18" charset="0"/>
              </a:rPr>
              <a:t>Міни встановлюються  дистанційно.</a:t>
            </a:r>
            <a:endParaRPr lang="ru-RU" sz="1600">
              <a:latin typeface="Times New Roman" pitchFamily="18" charset="0"/>
              <a:cs typeface="Times New Roman" pitchFamily="18" charset="0"/>
            </a:endParaRPr>
          </a:p>
          <a:p>
            <a:pPr marL="576263">
              <a:spcBef>
                <a:spcPts val="25"/>
              </a:spcBef>
            </a:pPr>
            <a:endParaRPr lang="ru-RU" sz="1600">
              <a:latin typeface="Times New Roman" pitchFamily="18" charset="0"/>
              <a:cs typeface="Times New Roman" pitchFamily="18" charset="0"/>
            </a:endParaRPr>
          </a:p>
          <a:p>
            <a:pPr marL="576263"/>
            <a:r>
              <a:rPr lang="ru-RU" sz="1600" b="1" i="1">
                <a:solidFill>
                  <a:srgbClr val="001F5F"/>
                </a:solidFill>
                <a:latin typeface="Times New Roman" pitchFamily="18" charset="0"/>
                <a:cs typeface="Times New Roman" pitchFamily="18" charset="0"/>
              </a:rPr>
              <a:t>Міни використовуються у</a:t>
            </a:r>
            <a:endParaRPr lang="ru-RU" sz="1600">
              <a:latin typeface="Times New Roman" pitchFamily="18" charset="0"/>
              <a:cs typeface="Times New Roman" pitchFamily="18" charset="0"/>
            </a:endParaRPr>
          </a:p>
          <a:p>
            <a:pPr marL="576263"/>
            <a:r>
              <a:rPr lang="ru-RU" sz="1600" b="1" i="1">
                <a:solidFill>
                  <a:srgbClr val="001F5F"/>
                </a:solidFill>
                <a:latin typeface="Times New Roman" pitchFamily="18" charset="0"/>
                <a:cs typeface="Times New Roman" pitchFamily="18" charset="0"/>
              </a:rPr>
              <a:t>наступних випадках:</a:t>
            </a:r>
            <a:endParaRPr lang="ru-RU" sz="1600">
              <a:latin typeface="Times New Roman" pitchFamily="18" charset="0"/>
              <a:cs typeface="Times New Roman" pitchFamily="18" charset="0"/>
            </a:endParaRPr>
          </a:p>
          <a:p>
            <a:pPr marL="576263"/>
            <a:r>
              <a:rPr lang="ru-RU" sz="1600">
                <a:solidFill>
                  <a:srgbClr val="001F5F"/>
                </a:solidFill>
                <a:latin typeface="Times New Roman" pitchFamily="18" charset="0"/>
                <a:cs typeface="Times New Roman" pitchFamily="18" charset="0"/>
              </a:rPr>
              <a:t>-</a:t>
            </a:r>
            <a:r>
              <a:rPr lang="ru-RU" sz="1600" b="1" i="1">
                <a:solidFill>
                  <a:srgbClr val="001F5F"/>
                </a:solidFill>
                <a:latin typeface="Times New Roman" pitchFamily="18" charset="0"/>
                <a:cs typeface="Times New Roman" pitchFamily="18" charset="0"/>
              </a:rPr>
              <a:t>встановлюються на розтяжку.</a:t>
            </a:r>
            <a:endParaRPr lang="ru-RU" sz="16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Content Placeholder 2"/>
          <p:cNvSpPr>
            <a:spLocks noGrp="1"/>
          </p:cNvSpPr>
          <p:nvPr>
            <p:ph idx="1"/>
          </p:nvPr>
        </p:nvSpPr>
        <p:spPr>
          <a:xfrm>
            <a:off x="547688" y="3824288"/>
            <a:ext cx="1527175" cy="938212"/>
          </a:xfrm>
        </p:spPr>
        <p:txBody>
          <a:bodyPr lIns="68580" tIns="34290" rIns="68580" bIns="34290"/>
          <a:lstStyle/>
          <a:p>
            <a:pPr marL="0" indent="0" algn="ctr">
              <a:buClr>
                <a:schemeClr val="accent1"/>
              </a:buClr>
              <a:buSzPct val="80000"/>
              <a:buFontTx/>
              <a:buNone/>
            </a:pPr>
            <a:r>
              <a:rPr lang="uk-UA" b="1" smtClean="0">
                <a:latin typeface="Times New Roman" pitchFamily="18" charset="0"/>
                <a:cs typeface="Times New Roman" pitchFamily="18" charset="0"/>
              </a:rPr>
              <a:t>ПМН-1 </a:t>
            </a:r>
          </a:p>
        </p:txBody>
      </p:sp>
      <p:sp>
        <p:nvSpPr>
          <p:cNvPr id="25602" name="Title 1"/>
          <p:cNvSpPr>
            <a:spLocks noGrp="1"/>
          </p:cNvSpPr>
          <p:nvPr/>
        </p:nvSpPr>
        <p:spPr bwMode="auto">
          <a:xfrm>
            <a:off x="357188" y="149225"/>
            <a:ext cx="8062912" cy="647700"/>
          </a:xfrm>
          <a:prstGeom prst="rect">
            <a:avLst/>
          </a:prstGeom>
          <a:noFill/>
          <a:ln w="9525">
            <a:noFill/>
            <a:miter lim="800000"/>
            <a:headEnd/>
            <a:tailEnd/>
          </a:ln>
        </p:spPr>
        <p:txBody>
          <a:bodyPr lIns="68580" tIns="34290" rIns="68580" bIns="34290"/>
          <a:lstStyle/>
          <a:p>
            <a:pPr algn="ctr" defTabSz="457200"/>
            <a:r>
              <a:rPr lang="uk-UA" sz="3600" b="1">
                <a:solidFill>
                  <a:srgbClr val="FF0000"/>
                </a:solidFill>
                <a:latin typeface="Times New Roman" pitchFamily="18" charset="0"/>
                <a:cs typeface="Times New Roman" pitchFamily="18" charset="0"/>
              </a:rPr>
              <a:t>ПРОТИПІХОТНІ МІНИ</a:t>
            </a:r>
          </a:p>
          <a:p>
            <a:pPr algn="ctr" defTabSz="457200"/>
            <a:endParaRPr lang="uk-UA" sz="3600" b="1">
              <a:solidFill>
                <a:srgbClr val="FF0000"/>
              </a:solidFill>
              <a:latin typeface="Times New Roman" pitchFamily="18" charset="0"/>
              <a:cs typeface="Times New Roman" pitchFamily="18" charset="0"/>
            </a:endParaRPr>
          </a:p>
          <a:p>
            <a:pPr algn="ctr" defTabSz="457200"/>
            <a:endParaRPr lang="uk-UA" sz="3600" b="1">
              <a:solidFill>
                <a:srgbClr val="FF0000"/>
              </a:solidFill>
              <a:latin typeface="Times New Roman" pitchFamily="18" charset="0"/>
              <a:cs typeface="Times New Roman" pitchFamily="18" charset="0"/>
            </a:endParaRPr>
          </a:p>
        </p:txBody>
      </p:sp>
      <p:pic>
        <p:nvPicPr>
          <p:cNvPr id="25603" name="Picture 76"/>
          <p:cNvPicPr>
            <a:picLocks noChangeAspect="1" noChangeArrowheads="1"/>
          </p:cNvPicPr>
          <p:nvPr/>
        </p:nvPicPr>
        <p:blipFill>
          <a:blip r:embed="rId2"/>
          <a:srcRect/>
          <a:stretch>
            <a:fillRect/>
          </a:stretch>
        </p:blipFill>
        <p:spPr bwMode="auto">
          <a:xfrm>
            <a:off x="250825" y="954088"/>
            <a:ext cx="2465388" cy="2698750"/>
          </a:xfrm>
          <a:prstGeom prst="rect">
            <a:avLst/>
          </a:prstGeom>
          <a:noFill/>
          <a:ln w="9525">
            <a:noFill/>
            <a:miter lim="800000"/>
            <a:headEnd/>
            <a:tailEnd/>
          </a:ln>
        </p:spPr>
      </p:pic>
      <p:pic>
        <p:nvPicPr>
          <p:cNvPr id="25604" name="Picture 78"/>
          <p:cNvPicPr>
            <a:picLocks noChangeAspect="1" noChangeArrowheads="1"/>
          </p:cNvPicPr>
          <p:nvPr/>
        </p:nvPicPr>
        <p:blipFill>
          <a:blip r:embed="rId3"/>
          <a:srcRect/>
          <a:stretch>
            <a:fillRect/>
          </a:stretch>
        </p:blipFill>
        <p:spPr bwMode="auto">
          <a:xfrm>
            <a:off x="2970213" y="984250"/>
            <a:ext cx="2773362" cy="2689225"/>
          </a:xfrm>
          <a:prstGeom prst="rect">
            <a:avLst/>
          </a:prstGeom>
          <a:noFill/>
          <a:ln w="9525">
            <a:noFill/>
            <a:miter lim="800000"/>
            <a:headEnd/>
            <a:tailEnd/>
          </a:ln>
        </p:spPr>
      </p:pic>
      <p:sp>
        <p:nvSpPr>
          <p:cNvPr id="25605" name=" 1426722966"/>
          <p:cNvSpPr>
            <a:spLocks noChangeArrowheads="1"/>
          </p:cNvSpPr>
          <p:nvPr/>
        </p:nvSpPr>
        <p:spPr bwMode="auto">
          <a:xfrm>
            <a:off x="10194925" y="565150"/>
            <a:ext cx="109538" cy="50800"/>
          </a:xfrm>
          <a:prstGeom prst="rect">
            <a:avLst/>
          </a:prstGeom>
          <a:noFill/>
          <a:ln w="9525">
            <a:noFill/>
            <a:miter lim="800000"/>
            <a:headEnd/>
            <a:tailEnd/>
          </a:ln>
        </p:spPr>
        <p:txBody>
          <a:bodyPr lIns="68580" tIns="34290" rIns="68580" bIns="34290"/>
          <a:lstStyle/>
          <a:p>
            <a:endParaRPr lang="ru-RU"/>
          </a:p>
        </p:txBody>
      </p:sp>
      <p:sp>
        <p:nvSpPr>
          <p:cNvPr id="25606" name="Content Placeholder 2"/>
          <p:cNvSpPr>
            <a:spLocks noGrp="1"/>
          </p:cNvSpPr>
          <p:nvPr/>
        </p:nvSpPr>
        <p:spPr bwMode="auto">
          <a:xfrm>
            <a:off x="3971925" y="3824288"/>
            <a:ext cx="1358900" cy="923925"/>
          </a:xfrm>
          <a:prstGeom prst="rect">
            <a:avLst/>
          </a:prstGeom>
          <a:noFill/>
          <a:ln w="9525">
            <a:noFill/>
            <a:miter lim="800000"/>
            <a:headEnd/>
            <a:tailEnd/>
          </a:ln>
        </p:spPr>
        <p:txBody>
          <a:bodyPr lIns="68580" tIns="34290" rIns="68580" bIns="34290"/>
          <a:lstStyle/>
          <a:p>
            <a:pPr algn="ctr" defTabSz="457200">
              <a:spcBef>
                <a:spcPts val="1000"/>
              </a:spcBef>
              <a:buClr>
                <a:schemeClr val="accent1"/>
              </a:buClr>
              <a:buSzPct val="80000"/>
              <a:buFont typeface="Wingdings 3" pitchFamily="18" charset="2"/>
              <a:buNone/>
            </a:pPr>
            <a:r>
              <a:rPr lang="uk-UA" b="1">
                <a:solidFill>
                  <a:srgbClr val="404040"/>
                </a:solidFill>
                <a:latin typeface="Times New Roman" pitchFamily="18" charset="0"/>
                <a:cs typeface="Times New Roman" pitchFamily="18" charset="0"/>
              </a:rPr>
              <a:t>ПМН-2</a:t>
            </a:r>
          </a:p>
        </p:txBody>
      </p:sp>
      <p:sp>
        <p:nvSpPr>
          <p:cNvPr id="25607" name="Content Placeholder 2"/>
          <p:cNvSpPr>
            <a:spLocks noGrp="1"/>
          </p:cNvSpPr>
          <p:nvPr/>
        </p:nvSpPr>
        <p:spPr bwMode="auto">
          <a:xfrm>
            <a:off x="6962775" y="3740150"/>
            <a:ext cx="1373188" cy="1022350"/>
          </a:xfrm>
          <a:prstGeom prst="rect">
            <a:avLst/>
          </a:prstGeom>
          <a:noFill/>
          <a:ln w="9525">
            <a:noFill/>
            <a:miter lim="800000"/>
            <a:headEnd/>
            <a:tailEnd/>
          </a:ln>
        </p:spPr>
        <p:txBody>
          <a:bodyPr lIns="68580" tIns="34290" rIns="68580" bIns="34290"/>
          <a:lstStyle/>
          <a:p>
            <a:pPr algn="ctr" defTabSz="457200">
              <a:spcBef>
                <a:spcPts val="1000"/>
              </a:spcBef>
              <a:buClr>
                <a:schemeClr val="accent1"/>
              </a:buClr>
              <a:buSzPct val="80000"/>
              <a:buFont typeface="Wingdings 3" pitchFamily="18" charset="2"/>
              <a:buNone/>
            </a:pPr>
            <a:r>
              <a:rPr lang="uk-UA" b="1">
                <a:solidFill>
                  <a:srgbClr val="404040"/>
                </a:solidFill>
                <a:latin typeface="Times New Roman" pitchFamily="18" charset="0"/>
                <a:cs typeface="Times New Roman" pitchFamily="18" charset="0"/>
              </a:rPr>
              <a:t>ПМН-4</a:t>
            </a:r>
          </a:p>
        </p:txBody>
      </p:sp>
      <p:pic>
        <p:nvPicPr>
          <p:cNvPr id="25608" name="Рисунок 2"/>
          <p:cNvPicPr>
            <a:picLocks noChangeAspect="1"/>
          </p:cNvPicPr>
          <p:nvPr/>
        </p:nvPicPr>
        <p:blipFill>
          <a:blip r:embed="rId4"/>
          <a:srcRect/>
          <a:stretch>
            <a:fillRect/>
          </a:stretch>
        </p:blipFill>
        <p:spPr bwMode="auto">
          <a:xfrm>
            <a:off x="6138863" y="984250"/>
            <a:ext cx="2905125" cy="2652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Title 1"/>
          <p:cNvSpPr>
            <a:spLocks noGrp="1"/>
          </p:cNvSpPr>
          <p:nvPr>
            <p:ph type="title"/>
          </p:nvPr>
        </p:nvSpPr>
        <p:spPr>
          <a:xfrm>
            <a:off x="508000" y="76200"/>
            <a:ext cx="8191500" cy="762000"/>
          </a:xfrm>
        </p:spPr>
        <p:txBody>
          <a:bodyPr/>
          <a:lstStyle/>
          <a:p>
            <a:r>
              <a:rPr lang="uk-UA" sz="2700" b="1" smtClean="0">
                <a:solidFill>
                  <a:srgbClr val="FF0000"/>
                </a:solidFill>
                <a:latin typeface="Times New Roman" pitchFamily="18" charset="0"/>
                <a:cs typeface="Times New Roman" pitchFamily="18" charset="0"/>
              </a:rPr>
              <a:t>Протипіхотні міни</a:t>
            </a:r>
            <a:endParaRPr lang="ru-RU" smtClean="0"/>
          </a:p>
        </p:txBody>
      </p:sp>
      <p:pic>
        <p:nvPicPr>
          <p:cNvPr id="26626" name="Picture 84"/>
          <p:cNvPicPr>
            <a:picLocks noChangeAspect="1" noChangeArrowheads="1"/>
          </p:cNvPicPr>
          <p:nvPr/>
        </p:nvPicPr>
        <p:blipFill>
          <a:blip r:embed="rId2"/>
          <a:srcRect/>
          <a:stretch>
            <a:fillRect/>
          </a:stretch>
        </p:blipFill>
        <p:spPr bwMode="auto">
          <a:xfrm>
            <a:off x="571500" y="928688"/>
            <a:ext cx="2773363" cy="1809750"/>
          </a:xfrm>
          <a:prstGeom prst="rect">
            <a:avLst/>
          </a:prstGeom>
          <a:noFill/>
          <a:ln w="9525">
            <a:noFill/>
            <a:miter lim="800000"/>
            <a:headEnd/>
            <a:tailEnd/>
          </a:ln>
        </p:spPr>
      </p:pic>
      <p:sp>
        <p:nvSpPr>
          <p:cNvPr id="26627" name="Content Placeholder 2"/>
          <p:cNvSpPr>
            <a:spLocks noGrp="1"/>
          </p:cNvSpPr>
          <p:nvPr>
            <p:ph idx="1"/>
          </p:nvPr>
        </p:nvSpPr>
        <p:spPr>
          <a:xfrm>
            <a:off x="357188" y="2786063"/>
            <a:ext cx="2816225" cy="420687"/>
          </a:xfrm>
        </p:spPr>
        <p:txBody>
          <a:bodyPr lIns="68580" tIns="34290" rIns="68580" bIns="34290"/>
          <a:lstStyle/>
          <a:p>
            <a:pPr marL="0" indent="0" algn="ctr">
              <a:buClr>
                <a:schemeClr val="accent1"/>
              </a:buClr>
              <a:buSzPct val="80000"/>
              <a:buFontTx/>
              <a:buNone/>
            </a:pPr>
            <a:r>
              <a:rPr lang="uk-UA" sz="1500" b="1" smtClean="0">
                <a:latin typeface="Times New Roman" pitchFamily="18" charset="0"/>
                <a:cs typeface="Times New Roman" pitchFamily="18" charset="0"/>
              </a:rPr>
              <a:t>МОН-50,       МОН-90</a:t>
            </a:r>
            <a:endParaRPr lang="ru-RU" sz="1500" b="1" smtClean="0">
              <a:latin typeface="Times New Roman" pitchFamily="18" charset="0"/>
              <a:cs typeface="Times New Roman" pitchFamily="18" charset="0"/>
            </a:endParaRPr>
          </a:p>
        </p:txBody>
      </p:sp>
      <p:sp>
        <p:nvSpPr>
          <p:cNvPr id="26628" name=" 1020747846"/>
          <p:cNvSpPr>
            <a:spLocks noChangeArrowheads="1"/>
          </p:cNvSpPr>
          <p:nvPr/>
        </p:nvSpPr>
        <p:spPr bwMode="auto">
          <a:xfrm>
            <a:off x="9126538" y="3429000"/>
            <a:ext cx="34925" cy="117475"/>
          </a:xfrm>
          <a:prstGeom prst="rect">
            <a:avLst/>
          </a:prstGeom>
          <a:noFill/>
          <a:ln w="9525">
            <a:noFill/>
            <a:miter lim="800000"/>
            <a:headEnd/>
            <a:tailEnd/>
          </a:ln>
        </p:spPr>
        <p:txBody>
          <a:bodyPr lIns="68580" tIns="34290" rIns="68580" bIns="34290"/>
          <a:lstStyle/>
          <a:p>
            <a:endParaRPr lang="ru-RU"/>
          </a:p>
        </p:txBody>
      </p:sp>
      <p:pic>
        <p:nvPicPr>
          <p:cNvPr id="26629" name="Рисунок 1052530330"/>
          <p:cNvPicPr>
            <a:picLocks noChangeAspect="1"/>
          </p:cNvPicPr>
          <p:nvPr/>
        </p:nvPicPr>
        <p:blipFill>
          <a:blip r:embed="rId3"/>
          <a:srcRect/>
          <a:stretch>
            <a:fillRect/>
          </a:stretch>
        </p:blipFill>
        <p:spPr bwMode="auto">
          <a:xfrm>
            <a:off x="4786313" y="857250"/>
            <a:ext cx="3730625" cy="1865313"/>
          </a:xfrm>
          <a:prstGeom prst="rect">
            <a:avLst/>
          </a:prstGeom>
          <a:noFill/>
          <a:ln w="9525">
            <a:noFill/>
            <a:miter lim="800000"/>
            <a:headEnd/>
            <a:tailEnd/>
          </a:ln>
        </p:spPr>
      </p:pic>
      <p:sp>
        <p:nvSpPr>
          <p:cNvPr id="26630" name="Content Placeholder 2"/>
          <p:cNvSpPr>
            <a:spLocks noGrp="1"/>
          </p:cNvSpPr>
          <p:nvPr/>
        </p:nvSpPr>
        <p:spPr bwMode="auto">
          <a:xfrm>
            <a:off x="6072188" y="2786063"/>
            <a:ext cx="2451100" cy="431800"/>
          </a:xfrm>
          <a:prstGeom prst="rect">
            <a:avLst/>
          </a:prstGeom>
          <a:noFill/>
          <a:ln w="9525">
            <a:noFill/>
            <a:miter lim="800000"/>
            <a:headEnd/>
            <a:tailEnd/>
          </a:ln>
        </p:spPr>
        <p:txBody>
          <a:bodyPr lIns="68580" tIns="34290" rIns="68580" bIns="34290"/>
          <a:lstStyle/>
          <a:p>
            <a:pPr algn="ctr" defTabSz="457200">
              <a:spcBef>
                <a:spcPts val="1000"/>
              </a:spcBef>
              <a:buClr>
                <a:schemeClr val="accent1"/>
              </a:buClr>
              <a:buSzPct val="80000"/>
              <a:buFont typeface="Wingdings 3" pitchFamily="18" charset="2"/>
              <a:buNone/>
            </a:pPr>
            <a:r>
              <a:rPr lang="uk-UA" sz="1500" b="1">
                <a:solidFill>
                  <a:srgbClr val="404040"/>
                </a:solidFill>
                <a:latin typeface="Times New Roman" pitchFamily="18" charset="0"/>
                <a:cs typeface="Times New Roman" pitchFamily="18" charset="0"/>
              </a:rPr>
              <a:t>МОН-100,        МОН- 200</a:t>
            </a:r>
            <a:endParaRPr lang="ru-RU" sz="1500" b="1">
              <a:solidFill>
                <a:srgbClr val="404040"/>
              </a:solidFill>
              <a:latin typeface="Times New Roman" pitchFamily="18" charset="0"/>
              <a:cs typeface="Times New Roman" pitchFamily="18" charset="0"/>
            </a:endParaRPr>
          </a:p>
        </p:txBody>
      </p:sp>
      <p:sp>
        <p:nvSpPr>
          <p:cNvPr id="26631" name=" 228637506"/>
          <p:cNvSpPr>
            <a:spLocks noChangeArrowheads="1"/>
          </p:cNvSpPr>
          <p:nvPr/>
        </p:nvSpPr>
        <p:spPr bwMode="auto">
          <a:xfrm>
            <a:off x="4594225" y="2573338"/>
            <a:ext cx="73025" cy="169862"/>
          </a:xfrm>
          <a:prstGeom prst="rect">
            <a:avLst/>
          </a:prstGeom>
          <a:noFill/>
          <a:ln w="9525">
            <a:noFill/>
            <a:miter lim="800000"/>
            <a:headEnd/>
            <a:tailEnd/>
          </a:ln>
        </p:spPr>
        <p:txBody>
          <a:bodyPr lIns="68580" tIns="34290" rIns="68580" bIns="34290"/>
          <a:lstStyle/>
          <a:p>
            <a:endParaRPr lang="ru-RU"/>
          </a:p>
        </p:txBody>
      </p:sp>
      <p:pic>
        <p:nvPicPr>
          <p:cNvPr id="26632" name="Рисунок 728960298"/>
          <p:cNvPicPr>
            <a:picLocks noChangeAspect="1"/>
          </p:cNvPicPr>
          <p:nvPr/>
        </p:nvPicPr>
        <p:blipFill>
          <a:blip r:embed="rId4"/>
          <a:srcRect/>
          <a:stretch>
            <a:fillRect/>
          </a:stretch>
        </p:blipFill>
        <p:spPr bwMode="auto">
          <a:xfrm>
            <a:off x="3014663" y="2881313"/>
            <a:ext cx="2487612" cy="1668462"/>
          </a:xfrm>
          <a:prstGeom prst="rect">
            <a:avLst/>
          </a:prstGeom>
          <a:noFill/>
          <a:ln w="9525">
            <a:noFill/>
            <a:miter lim="800000"/>
            <a:headEnd/>
            <a:tailEnd/>
          </a:ln>
        </p:spPr>
      </p:pic>
      <p:pic>
        <p:nvPicPr>
          <p:cNvPr id="9" name="Рисунок 8"/>
          <p:cNvPicPr>
            <a:picLocks noChangeAspect="1"/>
          </p:cNvPicPr>
          <p:nvPr/>
        </p:nvPicPr>
        <p:blipFill>
          <a:blip r:embed="rId5"/>
          <a:srcRect/>
          <a:stretch>
            <a:fillRect/>
          </a:stretch>
        </p:blipFill>
        <p:spPr bwMode="auto">
          <a:xfrm>
            <a:off x="1714500" y="714375"/>
            <a:ext cx="5564188" cy="41640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49" name="Title 1"/>
          <p:cNvSpPr>
            <a:spLocks noGrp="1"/>
          </p:cNvSpPr>
          <p:nvPr>
            <p:ph type="title"/>
          </p:nvPr>
        </p:nvSpPr>
        <p:spPr>
          <a:xfrm>
            <a:off x="285750" y="214313"/>
            <a:ext cx="8643938" cy="1357312"/>
          </a:xfrm>
        </p:spPr>
        <p:txBody>
          <a:bodyPr lIns="68580" tIns="34290" rIns="68580" bIns="34290" anchor="t"/>
          <a:lstStyle/>
          <a:p>
            <a:r>
              <a:rPr lang="uk-UA" b="1" smtClean="0">
                <a:solidFill>
                  <a:srgbClr val="FF0000"/>
                </a:solidFill>
                <a:latin typeface="Times New Roman" pitchFamily="18" charset="0"/>
                <a:cs typeface="Times New Roman" pitchFamily="18" charset="0"/>
              </a:rPr>
              <a:t>ПРОТИТРАНСПОРТНІ (Протитанкові) міни</a:t>
            </a:r>
            <a:endParaRPr lang="ru-RU" b="1" smtClean="0">
              <a:solidFill>
                <a:srgbClr val="FF0000"/>
              </a:solidFill>
            </a:endParaRPr>
          </a:p>
        </p:txBody>
      </p:sp>
      <p:sp>
        <p:nvSpPr>
          <p:cNvPr id="27650" name=" 1650032777"/>
          <p:cNvSpPr>
            <a:spLocks noChangeArrowheads="1"/>
          </p:cNvSpPr>
          <p:nvPr/>
        </p:nvSpPr>
        <p:spPr bwMode="auto">
          <a:xfrm>
            <a:off x="5041900" y="855663"/>
            <a:ext cx="98425" cy="80962"/>
          </a:xfrm>
          <a:prstGeom prst="rect">
            <a:avLst/>
          </a:prstGeom>
          <a:noFill/>
          <a:ln w="9525">
            <a:noFill/>
            <a:miter lim="800000"/>
            <a:headEnd/>
            <a:tailEnd/>
          </a:ln>
        </p:spPr>
        <p:txBody>
          <a:bodyPr lIns="68580" tIns="34290" rIns="68580" bIns="34290"/>
          <a:lstStyle/>
          <a:p>
            <a:endParaRPr lang="ru-RU"/>
          </a:p>
        </p:txBody>
      </p:sp>
      <p:pic>
        <p:nvPicPr>
          <p:cNvPr id="27651" name="Рисунок 1595345256"/>
          <p:cNvPicPr>
            <a:picLocks noChangeAspect="1"/>
          </p:cNvPicPr>
          <p:nvPr/>
        </p:nvPicPr>
        <p:blipFill>
          <a:blip r:embed="rId2"/>
          <a:srcRect/>
          <a:stretch>
            <a:fillRect/>
          </a:stretch>
        </p:blipFill>
        <p:spPr bwMode="auto">
          <a:xfrm>
            <a:off x="215900" y="1685925"/>
            <a:ext cx="2292350" cy="2386013"/>
          </a:xfrm>
          <a:prstGeom prst="rect">
            <a:avLst/>
          </a:prstGeom>
          <a:noFill/>
          <a:ln w="9525">
            <a:noFill/>
            <a:miter lim="800000"/>
            <a:headEnd/>
            <a:tailEnd/>
          </a:ln>
        </p:spPr>
      </p:pic>
      <p:sp>
        <p:nvSpPr>
          <p:cNvPr id="27652" name=" 388589790"/>
          <p:cNvSpPr>
            <a:spLocks noChangeArrowheads="1"/>
          </p:cNvSpPr>
          <p:nvPr/>
        </p:nvSpPr>
        <p:spPr bwMode="auto">
          <a:xfrm>
            <a:off x="8385175" y="3546475"/>
            <a:ext cx="84138" cy="76200"/>
          </a:xfrm>
          <a:prstGeom prst="rect">
            <a:avLst/>
          </a:prstGeom>
          <a:noFill/>
          <a:ln w="9525">
            <a:noFill/>
            <a:miter lim="800000"/>
            <a:headEnd/>
            <a:tailEnd/>
          </a:ln>
        </p:spPr>
        <p:txBody>
          <a:bodyPr lIns="68580" tIns="34290" rIns="68580" bIns="34290"/>
          <a:lstStyle/>
          <a:p>
            <a:endParaRPr lang="ru-RU"/>
          </a:p>
        </p:txBody>
      </p:sp>
      <p:pic>
        <p:nvPicPr>
          <p:cNvPr id="27653" name="Рисунок 450263374"/>
          <p:cNvPicPr>
            <a:picLocks noChangeAspect="1"/>
          </p:cNvPicPr>
          <p:nvPr/>
        </p:nvPicPr>
        <p:blipFill>
          <a:blip r:embed="rId3"/>
          <a:srcRect/>
          <a:stretch>
            <a:fillRect/>
          </a:stretch>
        </p:blipFill>
        <p:spPr bwMode="auto">
          <a:xfrm>
            <a:off x="2787650" y="1704975"/>
            <a:ext cx="2790825" cy="2366963"/>
          </a:xfrm>
          <a:prstGeom prst="rect">
            <a:avLst/>
          </a:prstGeom>
          <a:noFill/>
          <a:ln w="9525">
            <a:noFill/>
            <a:miter lim="800000"/>
            <a:headEnd/>
            <a:tailEnd/>
          </a:ln>
        </p:spPr>
      </p:pic>
      <p:sp>
        <p:nvSpPr>
          <p:cNvPr id="27654" name=" 366978719"/>
          <p:cNvSpPr>
            <a:spLocks noChangeArrowheads="1"/>
          </p:cNvSpPr>
          <p:nvPr/>
        </p:nvSpPr>
        <p:spPr bwMode="auto">
          <a:xfrm>
            <a:off x="-1600200" y="-860425"/>
            <a:ext cx="34925" cy="53975"/>
          </a:xfrm>
          <a:prstGeom prst="rect">
            <a:avLst/>
          </a:prstGeom>
          <a:noFill/>
          <a:ln w="9525">
            <a:noFill/>
            <a:miter lim="800000"/>
            <a:headEnd/>
            <a:tailEnd/>
          </a:ln>
        </p:spPr>
        <p:txBody>
          <a:bodyPr lIns="68580" tIns="34290" rIns="68580" bIns="34290"/>
          <a:lstStyle/>
          <a:p>
            <a:endParaRPr lang="ru-RU"/>
          </a:p>
        </p:txBody>
      </p:sp>
      <p:pic>
        <p:nvPicPr>
          <p:cNvPr id="27655" name="Рисунок 1386081213"/>
          <p:cNvPicPr>
            <a:picLocks noChangeAspect="1"/>
          </p:cNvPicPr>
          <p:nvPr/>
        </p:nvPicPr>
        <p:blipFill>
          <a:blip r:embed="rId4"/>
          <a:srcRect/>
          <a:stretch>
            <a:fillRect/>
          </a:stretch>
        </p:blipFill>
        <p:spPr bwMode="auto">
          <a:xfrm>
            <a:off x="5888038" y="1714500"/>
            <a:ext cx="3044825" cy="2286000"/>
          </a:xfrm>
          <a:prstGeom prst="rect">
            <a:avLst/>
          </a:prstGeom>
          <a:noFill/>
          <a:ln w="9525">
            <a:noFill/>
            <a:miter lim="800000"/>
            <a:headEnd/>
            <a:tailEnd/>
          </a:ln>
        </p:spPr>
      </p:pic>
      <p:sp>
        <p:nvSpPr>
          <p:cNvPr id="27656" name="TextBox 48"/>
          <p:cNvSpPr txBox="1">
            <a:spLocks noChangeArrowheads="1"/>
          </p:cNvSpPr>
          <p:nvPr/>
        </p:nvSpPr>
        <p:spPr bwMode="auto">
          <a:xfrm>
            <a:off x="317500" y="4159250"/>
            <a:ext cx="2090738" cy="841375"/>
          </a:xfrm>
          <a:prstGeom prst="rect">
            <a:avLst/>
          </a:prstGeom>
          <a:noFill/>
          <a:ln w="9525">
            <a:noFill/>
            <a:miter lim="800000"/>
            <a:headEnd/>
            <a:tailEnd/>
          </a:ln>
        </p:spPr>
        <p:txBody>
          <a:bodyPr lIns="68580" tIns="34290" rIns="68580" bIns="34290"/>
          <a:lstStyle/>
          <a:p>
            <a:pPr algn="ctr"/>
            <a:r>
              <a:rPr lang="uk-UA" sz="1400" b="1">
                <a:solidFill>
                  <a:srgbClr val="000000"/>
                </a:solidFill>
                <a:latin typeface="Times New Roman" pitchFamily="18" charset="0"/>
                <a:cs typeface="Times New Roman" pitchFamily="18" charset="0"/>
              </a:rPr>
              <a:t>ТМ-57</a:t>
            </a:r>
            <a:endParaRPr lang="ru-RU" sz="1400" b="1">
              <a:solidFill>
                <a:srgbClr val="000000"/>
              </a:solidFill>
              <a:latin typeface="Times New Roman" pitchFamily="18" charset="0"/>
              <a:cs typeface="Times New Roman" pitchFamily="18" charset="0"/>
            </a:endParaRPr>
          </a:p>
          <a:p>
            <a:pPr algn="ctr"/>
            <a:r>
              <a:rPr lang="uk-UA" b="1">
                <a:latin typeface="Times New Roman" pitchFamily="18" charset="0"/>
                <a:cs typeface="Times New Roman" pitchFamily="18" charset="0"/>
              </a:rPr>
              <a:t>Вага- 9 кг</a:t>
            </a:r>
            <a:endParaRPr lang="ru-RU" b="1">
              <a:latin typeface="Times New Roman" pitchFamily="18" charset="0"/>
              <a:cs typeface="Times New Roman" pitchFamily="18" charset="0"/>
            </a:endParaRPr>
          </a:p>
          <a:p>
            <a:pPr algn="ctr"/>
            <a:r>
              <a:rPr lang="en-US" sz="1400" b="1">
                <a:solidFill>
                  <a:srgbClr val="000000"/>
                </a:solidFill>
                <a:latin typeface="Times New Roman" pitchFamily="18" charset="0"/>
                <a:cs typeface="Times New Roman" pitchFamily="18" charset="0"/>
              </a:rPr>
              <a:t>Чутливість</a:t>
            </a:r>
            <a:r>
              <a:rPr lang="uk-UA" sz="1400" b="1">
                <a:latin typeface="Times New Roman" pitchFamily="18" charset="0"/>
                <a:cs typeface="Times New Roman" pitchFamily="18" charset="0"/>
              </a:rPr>
              <a:t> від 120 кг</a:t>
            </a:r>
            <a:endParaRPr lang="ru-RU"/>
          </a:p>
          <a:p>
            <a:pPr algn="ctr"/>
            <a:endParaRPr lang="ru-RU"/>
          </a:p>
        </p:txBody>
      </p:sp>
      <p:sp>
        <p:nvSpPr>
          <p:cNvPr id="27657" name="TextBox 48"/>
          <p:cNvSpPr txBox="1">
            <a:spLocks noChangeArrowheads="1"/>
          </p:cNvSpPr>
          <p:nvPr/>
        </p:nvSpPr>
        <p:spPr bwMode="auto">
          <a:xfrm>
            <a:off x="3249613" y="4143375"/>
            <a:ext cx="2090737" cy="769938"/>
          </a:xfrm>
          <a:prstGeom prst="rect">
            <a:avLst/>
          </a:prstGeom>
          <a:noFill/>
          <a:ln w="9525">
            <a:noFill/>
            <a:miter lim="800000"/>
            <a:headEnd/>
            <a:tailEnd/>
          </a:ln>
        </p:spPr>
        <p:txBody>
          <a:bodyPr lIns="68580" tIns="34290" rIns="68580" bIns="34290"/>
          <a:lstStyle/>
          <a:p>
            <a:pPr algn="ctr"/>
            <a:r>
              <a:rPr lang="uk-UA" sz="1500" b="1">
                <a:solidFill>
                  <a:srgbClr val="000000"/>
                </a:solidFill>
                <a:latin typeface="Times New Roman" pitchFamily="18" charset="0"/>
                <a:cs typeface="Times New Roman" pitchFamily="18" charset="0"/>
              </a:rPr>
              <a:t>ТМ-62</a:t>
            </a:r>
            <a:endParaRPr lang="ru-RU" sz="1500" b="1">
              <a:solidFill>
                <a:srgbClr val="000000"/>
              </a:solidFill>
              <a:latin typeface="Times New Roman" pitchFamily="18" charset="0"/>
              <a:cs typeface="Times New Roman" pitchFamily="18" charset="0"/>
            </a:endParaRPr>
          </a:p>
          <a:p>
            <a:pPr algn="ctr"/>
            <a:r>
              <a:rPr lang="uk-UA" sz="1500" b="1">
                <a:latin typeface="Times New Roman" pitchFamily="18" charset="0"/>
                <a:cs typeface="Times New Roman" pitchFamily="18" charset="0"/>
              </a:rPr>
              <a:t>Вага- 9.5-10 кг</a:t>
            </a:r>
            <a:endParaRPr lang="ru-RU" sz="1500" b="1">
              <a:latin typeface="Times New Roman" pitchFamily="18" charset="0"/>
              <a:cs typeface="Times New Roman" pitchFamily="18" charset="0"/>
            </a:endParaRPr>
          </a:p>
          <a:p>
            <a:pPr algn="ctr"/>
            <a:r>
              <a:rPr lang="ru-RU" sz="1500" b="1">
                <a:solidFill>
                  <a:srgbClr val="000000"/>
                </a:solidFill>
                <a:latin typeface="Times New Roman" pitchFamily="18" charset="0"/>
                <a:cs typeface="Times New Roman" pitchFamily="18" charset="0"/>
              </a:rPr>
              <a:t>Чутливість</a:t>
            </a:r>
            <a:r>
              <a:rPr lang="uk-UA" sz="1500" b="1">
                <a:latin typeface="Times New Roman" pitchFamily="18" charset="0"/>
                <a:cs typeface="Times New Roman" pitchFamily="18" charset="0"/>
              </a:rPr>
              <a:t> від 120 кг</a:t>
            </a:r>
            <a:endParaRPr lang="ru-RU" sz="1500" b="1">
              <a:latin typeface="Times New Roman" pitchFamily="18" charset="0"/>
              <a:cs typeface="Times New Roman" pitchFamily="18" charset="0"/>
            </a:endParaRPr>
          </a:p>
          <a:p>
            <a:pPr algn="ctr"/>
            <a:endParaRPr lang="ru-RU" sz="1500" b="1">
              <a:latin typeface="Times New Roman" pitchFamily="18" charset="0"/>
              <a:cs typeface="Times New Roman" pitchFamily="18" charset="0"/>
            </a:endParaRPr>
          </a:p>
        </p:txBody>
      </p:sp>
      <p:sp>
        <p:nvSpPr>
          <p:cNvPr id="27658" name="TextBox 48"/>
          <p:cNvSpPr txBox="1">
            <a:spLocks noChangeArrowheads="1"/>
          </p:cNvSpPr>
          <p:nvPr/>
        </p:nvSpPr>
        <p:spPr bwMode="auto">
          <a:xfrm>
            <a:off x="6454775" y="4087813"/>
            <a:ext cx="2090738" cy="841375"/>
          </a:xfrm>
          <a:prstGeom prst="rect">
            <a:avLst/>
          </a:prstGeom>
          <a:noFill/>
          <a:ln w="9525">
            <a:noFill/>
            <a:miter lim="800000"/>
            <a:headEnd/>
            <a:tailEnd/>
          </a:ln>
        </p:spPr>
        <p:txBody>
          <a:bodyPr lIns="68580" tIns="34290" rIns="68580" bIns="34290"/>
          <a:lstStyle/>
          <a:p>
            <a:pPr algn="ctr"/>
            <a:r>
              <a:rPr lang="uk-UA" sz="1400" b="1">
                <a:solidFill>
                  <a:srgbClr val="000000"/>
                </a:solidFill>
                <a:latin typeface="Times New Roman" pitchFamily="18" charset="0"/>
                <a:cs typeface="Times New Roman" pitchFamily="18" charset="0"/>
              </a:rPr>
              <a:t>ТМ - 83</a:t>
            </a:r>
            <a:endParaRPr lang="ru-RU" sz="1400" b="1">
              <a:solidFill>
                <a:srgbClr val="000000"/>
              </a:solidFill>
              <a:latin typeface="Times New Roman" pitchFamily="18" charset="0"/>
              <a:cs typeface="Times New Roman" pitchFamily="18" charset="0"/>
            </a:endParaRPr>
          </a:p>
          <a:p>
            <a:pPr algn="ctr"/>
            <a:r>
              <a:rPr lang="uk-UA" b="1">
                <a:latin typeface="Times New Roman" pitchFamily="18" charset="0"/>
                <a:cs typeface="Times New Roman" pitchFamily="18" charset="0"/>
              </a:rPr>
              <a:t>Вага- 28.1 кг</a:t>
            </a:r>
            <a:endParaRPr lang="ru-RU" b="1">
              <a:latin typeface="Times New Roman" pitchFamily="18" charset="0"/>
              <a:cs typeface="Times New Roman" pitchFamily="18" charset="0"/>
            </a:endParaRPr>
          </a:p>
          <a:p>
            <a:pPr algn="ctr"/>
            <a:r>
              <a:rPr lang="uk-UA" sz="1400" b="1">
                <a:latin typeface="Times New Roman" pitchFamily="18" charset="0"/>
                <a:cs typeface="Times New Roman" pitchFamily="18" charset="0"/>
              </a:rPr>
              <a:t>Зона ураження до 50 м</a:t>
            </a:r>
            <a:endParaRPr lang="ru-RU"/>
          </a:p>
          <a:p>
            <a:pPr algn="ctr"/>
            <a:endParaRPr lang="ru-RU"/>
          </a:p>
        </p:txBody>
      </p:sp>
      <p:pic>
        <p:nvPicPr>
          <p:cNvPr id="3" name="Рисунок 2"/>
          <p:cNvPicPr>
            <a:picLocks noChangeAspect="1"/>
          </p:cNvPicPr>
          <p:nvPr/>
        </p:nvPicPr>
        <p:blipFill>
          <a:blip r:embed="rId5"/>
          <a:srcRect/>
          <a:stretch>
            <a:fillRect/>
          </a:stretch>
        </p:blipFill>
        <p:spPr bwMode="auto">
          <a:xfrm>
            <a:off x="1143000" y="547688"/>
            <a:ext cx="6143625" cy="4595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Місце для вмісту 4"/>
          <p:cNvPicPr>
            <a:picLocks noGrp="1" noChangeAspect="1"/>
          </p:cNvPicPr>
          <p:nvPr>
            <p:ph idx="1"/>
          </p:nvPr>
        </p:nvPicPr>
        <p:blipFill>
          <a:blip r:embed="rId2"/>
          <a:srcRect/>
          <a:stretch>
            <a:fillRect/>
          </a:stretch>
        </p:blipFill>
        <p:spPr>
          <a:xfrm>
            <a:off x="0" y="1276350"/>
            <a:ext cx="3948113" cy="3000375"/>
          </a:xfrm>
        </p:spPr>
      </p:pic>
      <p:pic>
        <p:nvPicPr>
          <p:cNvPr id="28674" name="Рисунок 6"/>
          <p:cNvPicPr>
            <a:picLocks noChangeAspect="1"/>
          </p:cNvPicPr>
          <p:nvPr/>
        </p:nvPicPr>
        <p:blipFill>
          <a:blip r:embed="rId3"/>
          <a:srcRect/>
          <a:stretch>
            <a:fillRect/>
          </a:stretch>
        </p:blipFill>
        <p:spPr bwMode="auto">
          <a:xfrm>
            <a:off x="3995738" y="268288"/>
            <a:ext cx="4165600" cy="2339975"/>
          </a:xfrm>
          <a:prstGeom prst="rect">
            <a:avLst/>
          </a:prstGeom>
          <a:noFill/>
          <a:ln w="9525">
            <a:noFill/>
            <a:miter lim="800000"/>
            <a:headEnd/>
            <a:tailEnd/>
          </a:ln>
        </p:spPr>
      </p:pic>
      <p:sp>
        <p:nvSpPr>
          <p:cNvPr id="28675" name="Прямокутник 7"/>
          <p:cNvSpPr>
            <a:spLocks noChangeArrowheads="1"/>
          </p:cNvSpPr>
          <p:nvPr/>
        </p:nvSpPr>
        <p:spPr bwMode="auto">
          <a:xfrm>
            <a:off x="4500563" y="4214813"/>
            <a:ext cx="3078162" cy="755650"/>
          </a:xfrm>
          <a:prstGeom prst="rect">
            <a:avLst/>
          </a:prstGeom>
          <a:noFill/>
          <a:ln w="9525">
            <a:noFill/>
            <a:miter lim="800000"/>
            <a:headEnd/>
            <a:tailEnd/>
          </a:ln>
        </p:spPr>
        <p:txBody>
          <a:bodyPr lIns="68580" tIns="34290" rIns="68580" bIns="34290">
            <a:spAutoFit/>
          </a:bodyPr>
          <a:lstStyle/>
          <a:p>
            <a:pPr algn="ctr"/>
            <a:r>
              <a:rPr lang="uk-UA" sz="1500" b="1">
                <a:latin typeface="Times New Roman" pitchFamily="18" charset="0"/>
                <a:cs typeface="Times New Roman" pitchFamily="18" charset="0"/>
              </a:rPr>
              <a:t>Протитанкова міна ПТМ-3 </a:t>
            </a:r>
          </a:p>
          <a:p>
            <a:pPr algn="ctr"/>
            <a:r>
              <a:rPr lang="uk-UA" sz="1500">
                <a:latin typeface="Times New Roman" pitchFamily="18" charset="0"/>
                <a:cs typeface="Times New Roman" pitchFamily="18" charset="0"/>
              </a:rPr>
              <a:t>Вага  міни: 4.9 кг;</a:t>
            </a:r>
            <a:endParaRPr lang="uk-UA" sz="1500" b="1">
              <a:latin typeface="Times New Roman" pitchFamily="18" charset="0"/>
              <a:cs typeface="Times New Roman" pitchFamily="18" charset="0"/>
            </a:endParaRPr>
          </a:p>
          <a:p>
            <a:pPr algn="ctr"/>
            <a:r>
              <a:rPr lang="uk-UA" sz="1500">
                <a:latin typeface="Times New Roman" pitchFamily="18" charset="0"/>
                <a:cs typeface="Times New Roman" pitchFamily="18" charset="0"/>
              </a:rPr>
              <a:t>Реагує</a:t>
            </a:r>
            <a:r>
              <a:rPr lang="ru-RU" sz="1500">
                <a:latin typeface="Times New Roman" pitchFamily="18" charset="0"/>
                <a:cs typeface="Times New Roman" pitchFamily="18" charset="0"/>
              </a:rPr>
              <a:t> на </a:t>
            </a:r>
            <a:r>
              <a:rPr lang="uk-UA" sz="1500">
                <a:latin typeface="Times New Roman" pitchFamily="18" charset="0"/>
                <a:cs typeface="Times New Roman" pitchFamily="18" charset="0"/>
              </a:rPr>
              <a:t>зміну</a:t>
            </a:r>
            <a:r>
              <a:rPr lang="ru-RU" sz="1500">
                <a:latin typeface="Times New Roman" pitchFamily="18" charset="0"/>
                <a:cs typeface="Times New Roman" pitchFamily="18" charset="0"/>
              </a:rPr>
              <a:t>  магнитного поля</a:t>
            </a:r>
            <a:endParaRPr lang="uk-UA">
              <a:latin typeface="Times New Roman" pitchFamily="18" charset="0"/>
              <a:cs typeface="Times New Roman" pitchFamily="18" charset="0"/>
            </a:endParaRPr>
          </a:p>
        </p:txBody>
      </p:sp>
      <p:pic>
        <p:nvPicPr>
          <p:cNvPr id="28676" name="Рисунок 1"/>
          <p:cNvPicPr>
            <a:picLocks noChangeAspect="1" noChangeArrowheads="1"/>
          </p:cNvPicPr>
          <p:nvPr/>
        </p:nvPicPr>
        <p:blipFill>
          <a:blip r:embed="rId4">
            <a:clrChange>
              <a:clrFrom>
                <a:srgbClr val="FFFFFF"/>
              </a:clrFrom>
              <a:clrTo>
                <a:srgbClr val="FFFFFF">
                  <a:alpha val="0"/>
                </a:srgbClr>
              </a:clrTo>
            </a:clrChange>
          </a:blip>
          <a:srcRect t="20784" b="29742"/>
          <a:stretch>
            <a:fillRect/>
          </a:stretch>
        </p:blipFill>
        <p:spPr bwMode="auto">
          <a:xfrm>
            <a:off x="4284663" y="2787650"/>
            <a:ext cx="3176587" cy="1571625"/>
          </a:xfrm>
          <a:prstGeom prst="rect">
            <a:avLst/>
          </a:prstGeom>
          <a:noFill/>
          <a:ln w="9525">
            <a:noFill/>
            <a:miter lim="800000"/>
            <a:headEnd/>
            <a:tailEnd/>
          </a:ln>
        </p:spPr>
      </p:pic>
      <p:sp>
        <p:nvSpPr>
          <p:cNvPr id="28677" name="Прямокутник 9"/>
          <p:cNvSpPr>
            <a:spLocks noChangeArrowheads="1"/>
          </p:cNvSpPr>
          <p:nvPr/>
        </p:nvSpPr>
        <p:spPr bwMode="auto">
          <a:xfrm>
            <a:off x="250825" y="428625"/>
            <a:ext cx="3078163" cy="1030288"/>
          </a:xfrm>
          <a:prstGeom prst="rect">
            <a:avLst/>
          </a:prstGeom>
          <a:noFill/>
          <a:ln w="9525">
            <a:noFill/>
            <a:miter lim="800000"/>
            <a:headEnd/>
            <a:tailEnd/>
          </a:ln>
        </p:spPr>
        <p:txBody>
          <a:bodyPr lIns="68580" tIns="34290" rIns="68580" bIns="34290">
            <a:spAutoFit/>
          </a:bodyPr>
          <a:lstStyle/>
          <a:p>
            <a:pPr algn="ctr"/>
            <a:r>
              <a:rPr lang="uk-UA" sz="1500" b="1">
                <a:latin typeface="Times New Roman" pitchFamily="18" charset="0"/>
                <a:cs typeface="Times New Roman" pitchFamily="18" charset="0"/>
              </a:rPr>
              <a:t>Протитанкова міна ПТМ-1 </a:t>
            </a:r>
          </a:p>
          <a:p>
            <a:pPr algn="ctr"/>
            <a:r>
              <a:rPr lang="uk-UA" sz="1500">
                <a:latin typeface="Times New Roman" pitchFamily="18" charset="0"/>
                <a:cs typeface="Times New Roman" pitchFamily="18" charset="0"/>
              </a:rPr>
              <a:t>Вага  міни: 1,6 кг;</a:t>
            </a:r>
            <a:endParaRPr lang="uk-UA" sz="1500" b="1">
              <a:latin typeface="Times New Roman" pitchFamily="18" charset="0"/>
              <a:cs typeface="Times New Roman" pitchFamily="18" charset="0"/>
            </a:endParaRPr>
          </a:p>
          <a:p>
            <a:pPr algn="ctr"/>
            <a:r>
              <a:rPr lang="uk-UA" sz="1500">
                <a:latin typeface="Times New Roman" pitchFamily="18" charset="0"/>
                <a:cs typeface="Times New Roman" pitchFamily="18" charset="0"/>
              </a:rPr>
              <a:t>Зусилля спрацювання: 120—160 кг.</a:t>
            </a:r>
            <a:endParaRPr lang="uk-UA" sz="1500" b="1">
              <a:latin typeface="Times New Roman" pitchFamily="18" charset="0"/>
              <a:cs typeface="Times New Roman" pitchFamily="18" charset="0"/>
            </a:endParaRPr>
          </a:p>
          <a:p>
            <a:endParaRPr lang="uk-UA">
              <a:latin typeface="Times New Roman" pitchFamily="18" charset="0"/>
              <a:cs typeface="Times New Roman" pitchFamily="18" charset="0"/>
            </a:endParaRPr>
          </a:p>
        </p:txBody>
      </p:sp>
      <p:pic>
        <p:nvPicPr>
          <p:cNvPr id="6" name="Місце для вмісту 4"/>
          <p:cNvPicPr>
            <a:picLocks noChangeAspect="1"/>
          </p:cNvPicPr>
          <p:nvPr/>
        </p:nvPicPr>
        <p:blipFill>
          <a:blip r:embed="rId5"/>
          <a:srcRect/>
          <a:stretch>
            <a:fillRect/>
          </a:stretch>
        </p:blipFill>
        <p:spPr bwMode="auto">
          <a:xfrm>
            <a:off x="8243888" y="287338"/>
            <a:ext cx="865187" cy="45164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Заголовок 1"/>
          <p:cNvSpPr>
            <a:spLocks noGrp="1"/>
          </p:cNvSpPr>
          <p:nvPr>
            <p:ph type="title"/>
          </p:nvPr>
        </p:nvSpPr>
        <p:spPr/>
        <p:txBody>
          <a:bodyPr/>
          <a:lstStyle/>
          <a:p>
            <a:r>
              <a:rPr lang="uk-UA" smtClean="0">
                <a:solidFill>
                  <a:srgbClr val="FF0000"/>
                </a:solidFill>
              </a:rPr>
              <a:t>МІНИ-СЮРПРИЗ</a:t>
            </a:r>
          </a:p>
        </p:txBody>
      </p:sp>
      <p:sp>
        <p:nvSpPr>
          <p:cNvPr id="3" name="Місце для вмісту 2"/>
          <p:cNvSpPr>
            <a:spLocks noGrp="1"/>
          </p:cNvSpPr>
          <p:nvPr>
            <p:ph idx="1"/>
          </p:nvPr>
        </p:nvSpPr>
        <p:spPr>
          <a:xfrm>
            <a:off x="323850" y="3724275"/>
            <a:ext cx="5184775" cy="1223963"/>
          </a:xfrm>
        </p:spPr>
        <p:txBody>
          <a:bodyPr/>
          <a:lstStyle/>
          <a:p>
            <a:pPr algn="ctr">
              <a:buFontTx/>
              <a:buNone/>
            </a:pPr>
            <a:r>
              <a:rPr lang="uk-UA" b="1" smtClean="0">
                <a:solidFill>
                  <a:schemeClr val="tx2"/>
                </a:solidFill>
              </a:rPr>
              <a:t>МС-3</a:t>
            </a:r>
          </a:p>
          <a:p>
            <a:pPr algn="ctr">
              <a:buFontTx/>
              <a:buNone/>
            </a:pPr>
            <a:r>
              <a:rPr lang="uk-UA" sz="2000" smtClean="0">
                <a:solidFill>
                  <a:schemeClr val="tx2"/>
                </a:solidFill>
              </a:rPr>
              <a:t>вага спрацювання – 3 кг</a:t>
            </a:r>
            <a:r>
              <a:rPr lang="uk-UA" smtClean="0">
                <a:solidFill>
                  <a:schemeClr val="tx2"/>
                </a:solidFill>
              </a:rPr>
              <a:t> </a:t>
            </a:r>
            <a:endParaRPr lang="uk-UA" smtClean="0"/>
          </a:p>
        </p:txBody>
      </p:sp>
      <p:pic>
        <p:nvPicPr>
          <p:cNvPr id="29699" name="Рисунок 3"/>
          <p:cNvPicPr>
            <a:picLocks noChangeAspect="1" noChangeArrowheads="1"/>
          </p:cNvPicPr>
          <p:nvPr/>
        </p:nvPicPr>
        <p:blipFill>
          <a:blip r:embed="rId2"/>
          <a:srcRect r="3513" b="11765"/>
          <a:stretch>
            <a:fillRect/>
          </a:stretch>
        </p:blipFill>
        <p:spPr bwMode="auto">
          <a:xfrm>
            <a:off x="179388" y="1131888"/>
            <a:ext cx="5400675" cy="2428875"/>
          </a:xfrm>
          <a:prstGeom prst="rect">
            <a:avLst/>
          </a:prstGeom>
          <a:noFill/>
          <a:ln w="9525">
            <a:noFill/>
            <a:miter lim="800000"/>
            <a:headEnd/>
            <a:tailEnd/>
          </a:ln>
        </p:spPr>
      </p:pic>
      <p:pic>
        <p:nvPicPr>
          <p:cNvPr id="29701" name="Picture 5" descr="WhatsApp Image 2022-11-21 at 17"/>
          <p:cNvPicPr>
            <a:picLocks noChangeAspect="1" noChangeArrowheads="1"/>
          </p:cNvPicPr>
          <p:nvPr/>
        </p:nvPicPr>
        <p:blipFill>
          <a:blip r:embed="rId3"/>
          <a:srcRect l="22420" r="20209"/>
          <a:stretch>
            <a:fillRect/>
          </a:stretch>
        </p:blipFill>
        <p:spPr bwMode="auto">
          <a:xfrm>
            <a:off x="5795963" y="1131888"/>
            <a:ext cx="3132137" cy="2447925"/>
          </a:xfrm>
          <a:prstGeom prst="rect">
            <a:avLst/>
          </a:prstGeom>
          <a:noFill/>
        </p:spPr>
      </p:pic>
      <p:sp>
        <p:nvSpPr>
          <p:cNvPr id="2" name="Місце для вмісту 2"/>
          <p:cNvSpPr>
            <a:spLocks/>
          </p:cNvSpPr>
          <p:nvPr/>
        </p:nvSpPr>
        <p:spPr bwMode="auto">
          <a:xfrm>
            <a:off x="5651500" y="3724275"/>
            <a:ext cx="3241675" cy="1008063"/>
          </a:xfrm>
          <a:prstGeom prst="rect">
            <a:avLst/>
          </a:prstGeom>
          <a:noFill/>
          <a:ln w="9525">
            <a:noFill/>
            <a:miter lim="800000"/>
            <a:headEnd/>
            <a:tailEnd/>
          </a:ln>
        </p:spPr>
        <p:txBody>
          <a:bodyPr/>
          <a:lstStyle/>
          <a:p>
            <a:pPr marL="342900" indent="-342900" algn="ctr" eaLnBrk="0" hangingPunct="0">
              <a:spcBef>
                <a:spcPct val="20000"/>
              </a:spcBef>
            </a:pPr>
            <a:r>
              <a:rPr lang="uk-UA" sz="3200" b="1">
                <a:solidFill>
                  <a:schemeClr val="tx2"/>
                </a:solidFill>
              </a:rPr>
              <a:t>МЛ-7</a:t>
            </a:r>
          </a:p>
          <a:p>
            <a:pPr marL="342900" indent="-342900" algn="ctr" eaLnBrk="0" hangingPunct="0">
              <a:spcBef>
                <a:spcPct val="20000"/>
              </a:spcBef>
            </a:pPr>
            <a:r>
              <a:rPr lang="uk-UA">
                <a:solidFill>
                  <a:schemeClr val="tx2"/>
                </a:solidFill>
              </a:rPr>
              <a:t>Вага спрацювання – 350 гр.</a:t>
            </a:r>
            <a:endParaRPr lang="uk-UA"/>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Title 1"/>
          <p:cNvSpPr>
            <a:spLocks noGrp="1"/>
          </p:cNvSpPr>
          <p:nvPr>
            <p:ph type="title"/>
          </p:nvPr>
        </p:nvSpPr>
        <p:spPr>
          <a:xfrm>
            <a:off x="508000" y="50800"/>
            <a:ext cx="8415338" cy="608013"/>
          </a:xfrm>
        </p:spPr>
        <p:txBody>
          <a:bodyPr/>
          <a:lstStyle/>
          <a:p>
            <a:r>
              <a:rPr lang="uk-UA" b="1" smtClean="0">
                <a:solidFill>
                  <a:srgbClr val="FF0000"/>
                </a:solidFill>
                <a:latin typeface="Times New Roman" pitchFamily="18" charset="0"/>
                <a:cs typeface="Times New Roman" pitchFamily="18" charset="0"/>
              </a:rPr>
              <a:t>Мінометні міни</a:t>
            </a:r>
            <a:endParaRPr lang="ru-RU" b="1" smtClean="0">
              <a:solidFill>
                <a:srgbClr val="FF0000"/>
              </a:solidFill>
              <a:latin typeface="Times New Roman" pitchFamily="18" charset="0"/>
              <a:cs typeface="Times New Roman" pitchFamily="18" charset="0"/>
            </a:endParaRPr>
          </a:p>
        </p:txBody>
      </p:sp>
      <p:sp>
        <p:nvSpPr>
          <p:cNvPr id="30722" name=" 682492148"/>
          <p:cNvSpPr>
            <a:spLocks noChangeArrowheads="1"/>
          </p:cNvSpPr>
          <p:nvPr/>
        </p:nvSpPr>
        <p:spPr bwMode="auto">
          <a:xfrm>
            <a:off x="5456238" y="3702050"/>
            <a:ext cx="192087" cy="273050"/>
          </a:xfrm>
          <a:prstGeom prst="rect">
            <a:avLst/>
          </a:prstGeom>
          <a:noFill/>
          <a:ln w="9525">
            <a:noFill/>
            <a:miter lim="800000"/>
            <a:headEnd/>
            <a:tailEnd/>
          </a:ln>
        </p:spPr>
        <p:txBody>
          <a:bodyPr lIns="68580" tIns="34290" rIns="68580" bIns="34290">
            <a:spAutoFit/>
          </a:bodyPr>
          <a:lstStyle/>
          <a:p>
            <a:endParaRPr lang="ru-RU"/>
          </a:p>
        </p:txBody>
      </p:sp>
      <p:sp>
        <p:nvSpPr>
          <p:cNvPr id="30723" name="TextBox 81339539"/>
          <p:cNvSpPr txBox="1">
            <a:spLocks noChangeArrowheads="1"/>
          </p:cNvSpPr>
          <p:nvPr/>
        </p:nvSpPr>
        <p:spPr bwMode="auto">
          <a:xfrm>
            <a:off x="714375" y="3786188"/>
            <a:ext cx="4789488" cy="447675"/>
          </a:xfrm>
          <a:prstGeom prst="rect">
            <a:avLst/>
          </a:prstGeom>
          <a:noFill/>
          <a:ln w="9525">
            <a:noFill/>
            <a:miter lim="800000"/>
            <a:headEnd/>
            <a:tailEnd/>
          </a:ln>
        </p:spPr>
        <p:txBody>
          <a:bodyPr lIns="68580" tIns="34290" rIns="68580" bIns="34290"/>
          <a:lstStyle/>
          <a:p>
            <a:pPr algn="ctr"/>
            <a:r>
              <a:rPr lang="uk-UA" b="1">
                <a:solidFill>
                  <a:srgbClr val="FF0000"/>
                </a:solidFill>
                <a:latin typeface="Times New Roman" pitchFamily="18" charset="0"/>
                <a:cs typeface="Times New Roman" pitchFamily="18" charset="0"/>
              </a:rPr>
              <a:t>Калібр мінометних мін від 37-240 мм</a:t>
            </a:r>
            <a:endParaRPr lang="ru-RU" b="1">
              <a:solidFill>
                <a:srgbClr val="FF0000"/>
              </a:solidFill>
              <a:latin typeface="Times New Roman" pitchFamily="18" charset="0"/>
              <a:cs typeface="Times New Roman" pitchFamily="18" charset="0"/>
            </a:endParaRPr>
          </a:p>
        </p:txBody>
      </p:sp>
      <p:pic>
        <p:nvPicPr>
          <p:cNvPr id="30724" name="Рисунок 2"/>
          <p:cNvPicPr>
            <a:picLocks noChangeAspect="1"/>
          </p:cNvPicPr>
          <p:nvPr/>
        </p:nvPicPr>
        <p:blipFill>
          <a:blip r:embed="rId2"/>
          <a:srcRect/>
          <a:stretch>
            <a:fillRect/>
          </a:stretch>
        </p:blipFill>
        <p:spPr bwMode="auto">
          <a:xfrm>
            <a:off x="571500" y="714375"/>
            <a:ext cx="5132388" cy="2887663"/>
          </a:xfrm>
          <a:prstGeom prst="rect">
            <a:avLst/>
          </a:prstGeom>
          <a:noFill/>
          <a:ln w="9525">
            <a:noFill/>
            <a:miter lim="800000"/>
            <a:headEnd/>
            <a:tailEnd/>
          </a:ln>
        </p:spPr>
      </p:pic>
      <p:pic>
        <p:nvPicPr>
          <p:cNvPr id="30725" name="Picture 4" descr="На Чернігівщині росіяни застосовували 240-мм міномет &quot;Тюльпан&quot; - Мілітарний"/>
          <p:cNvPicPr>
            <a:picLocks noChangeAspect="1" noChangeArrowheads="1"/>
          </p:cNvPicPr>
          <p:nvPr/>
        </p:nvPicPr>
        <p:blipFill>
          <a:blip r:embed="rId3"/>
          <a:srcRect/>
          <a:stretch>
            <a:fillRect/>
          </a:stretch>
        </p:blipFill>
        <p:spPr bwMode="auto">
          <a:xfrm>
            <a:off x="5786438" y="714375"/>
            <a:ext cx="3214687" cy="1928813"/>
          </a:xfrm>
          <a:prstGeom prst="rect">
            <a:avLst/>
          </a:prstGeom>
          <a:noFill/>
          <a:ln w="9525">
            <a:noFill/>
            <a:miter lim="800000"/>
            <a:headEnd/>
            <a:tailEnd/>
          </a:ln>
        </p:spPr>
      </p:pic>
      <p:pic>
        <p:nvPicPr>
          <p:cNvPr id="30726" name="Рисунок 6" descr="мінометна міна калібром 82 мм">
            <a:hlinkClick r:id="rId4"/>
          </p:cNvPr>
          <p:cNvPicPr>
            <a:picLocks noChangeAspect="1" noChangeArrowheads="1"/>
          </p:cNvPicPr>
          <p:nvPr/>
        </p:nvPicPr>
        <p:blipFill>
          <a:blip r:embed="rId5"/>
          <a:srcRect/>
          <a:stretch>
            <a:fillRect/>
          </a:stretch>
        </p:blipFill>
        <p:spPr bwMode="auto">
          <a:xfrm>
            <a:off x="5786438" y="2714625"/>
            <a:ext cx="3213100" cy="2109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5" name="Title 1"/>
          <p:cNvSpPr>
            <a:spLocks noGrp="1"/>
          </p:cNvSpPr>
          <p:nvPr>
            <p:ph type="title"/>
          </p:nvPr>
        </p:nvSpPr>
        <p:spPr>
          <a:xfrm>
            <a:off x="508000" y="120650"/>
            <a:ext cx="8402638" cy="509588"/>
          </a:xfrm>
        </p:spPr>
        <p:txBody>
          <a:bodyPr/>
          <a:lstStyle/>
          <a:p>
            <a:r>
              <a:rPr lang="uk-UA" smtClean="0">
                <a:solidFill>
                  <a:srgbClr val="FF0000"/>
                </a:solidFill>
                <a:latin typeface="Times New Roman" pitchFamily="18" charset="0"/>
                <a:cs typeface="Times New Roman" pitchFamily="18" charset="0"/>
              </a:rPr>
              <a:t>Артилерійські снаряди</a:t>
            </a:r>
            <a:endParaRPr lang="ru-RU" smtClean="0">
              <a:solidFill>
                <a:srgbClr val="FF0000"/>
              </a:solidFill>
              <a:latin typeface="Times New Roman" pitchFamily="18" charset="0"/>
              <a:cs typeface="Times New Roman" pitchFamily="18" charset="0"/>
            </a:endParaRPr>
          </a:p>
        </p:txBody>
      </p:sp>
      <p:sp>
        <p:nvSpPr>
          <p:cNvPr id="31746" name=" 85221602"/>
          <p:cNvSpPr>
            <a:spLocks noChangeArrowheads="1"/>
          </p:cNvSpPr>
          <p:nvPr/>
        </p:nvSpPr>
        <p:spPr bwMode="auto">
          <a:xfrm>
            <a:off x="4865688" y="3270250"/>
            <a:ext cx="63500" cy="147638"/>
          </a:xfrm>
          <a:prstGeom prst="rect">
            <a:avLst/>
          </a:prstGeom>
          <a:noFill/>
          <a:ln w="9525">
            <a:noFill/>
            <a:miter lim="800000"/>
            <a:headEnd/>
            <a:tailEnd/>
          </a:ln>
        </p:spPr>
        <p:txBody>
          <a:bodyPr lIns="68580" tIns="34290" rIns="68580" bIns="34290"/>
          <a:lstStyle/>
          <a:p>
            <a:endParaRPr lang="ru-RU"/>
          </a:p>
        </p:txBody>
      </p:sp>
      <p:pic>
        <p:nvPicPr>
          <p:cNvPr id="31747" name="Рисунок 1728995846"/>
          <p:cNvPicPr>
            <a:picLocks noChangeAspect="1"/>
          </p:cNvPicPr>
          <p:nvPr/>
        </p:nvPicPr>
        <p:blipFill>
          <a:blip r:embed="rId2"/>
          <a:srcRect/>
          <a:stretch>
            <a:fillRect/>
          </a:stretch>
        </p:blipFill>
        <p:spPr bwMode="auto">
          <a:xfrm>
            <a:off x="196850" y="1087438"/>
            <a:ext cx="4232275" cy="2913062"/>
          </a:xfrm>
          <a:prstGeom prst="rect">
            <a:avLst/>
          </a:prstGeom>
          <a:noFill/>
          <a:ln w="9525">
            <a:noFill/>
            <a:miter lim="800000"/>
            <a:headEnd/>
            <a:tailEnd/>
          </a:ln>
        </p:spPr>
      </p:pic>
      <p:sp>
        <p:nvSpPr>
          <p:cNvPr id="31748" name=" 1979545507"/>
          <p:cNvSpPr>
            <a:spLocks noChangeArrowheads="1"/>
          </p:cNvSpPr>
          <p:nvPr/>
        </p:nvSpPr>
        <p:spPr bwMode="auto">
          <a:xfrm>
            <a:off x="-5872163" y="-2274888"/>
            <a:ext cx="76200" cy="138113"/>
          </a:xfrm>
          <a:prstGeom prst="rect">
            <a:avLst/>
          </a:prstGeom>
          <a:noFill/>
          <a:ln w="9525">
            <a:noFill/>
            <a:miter lim="800000"/>
            <a:headEnd/>
            <a:tailEnd/>
          </a:ln>
        </p:spPr>
        <p:txBody>
          <a:bodyPr lIns="68580" tIns="34290" rIns="68580" bIns="34290"/>
          <a:lstStyle/>
          <a:p>
            <a:endParaRPr lang="ru-RU"/>
          </a:p>
        </p:txBody>
      </p:sp>
      <p:pic>
        <p:nvPicPr>
          <p:cNvPr id="31749" name="Рисунок 583317376"/>
          <p:cNvPicPr>
            <a:picLocks noChangeAspect="1"/>
          </p:cNvPicPr>
          <p:nvPr/>
        </p:nvPicPr>
        <p:blipFill>
          <a:blip r:embed="rId3"/>
          <a:srcRect/>
          <a:stretch>
            <a:fillRect/>
          </a:stretch>
        </p:blipFill>
        <p:spPr bwMode="auto">
          <a:xfrm>
            <a:off x="4643438" y="1182688"/>
            <a:ext cx="4356100" cy="2960687"/>
          </a:xfrm>
          <a:prstGeom prst="rect">
            <a:avLst/>
          </a:prstGeom>
          <a:noFill/>
          <a:ln w="9525">
            <a:noFill/>
            <a:miter lim="800000"/>
            <a:headEnd/>
            <a:tailEnd/>
          </a:ln>
        </p:spPr>
      </p:pic>
      <p:sp>
        <p:nvSpPr>
          <p:cNvPr id="31750" name=" 1092391723"/>
          <p:cNvSpPr>
            <a:spLocks noChangeArrowheads="1"/>
          </p:cNvSpPr>
          <p:nvPr/>
        </p:nvSpPr>
        <p:spPr bwMode="auto">
          <a:xfrm>
            <a:off x="1714500" y="4071938"/>
            <a:ext cx="4000500" cy="881062"/>
          </a:xfrm>
          <a:prstGeom prst="rect">
            <a:avLst/>
          </a:prstGeom>
          <a:noFill/>
          <a:ln w="9525">
            <a:noFill/>
            <a:miter lim="800000"/>
            <a:headEnd/>
            <a:tailEnd/>
          </a:ln>
        </p:spPr>
        <p:txBody>
          <a:bodyPr lIns="68580" tIns="34290" rIns="68580" bIns="34290"/>
          <a:lstStyle/>
          <a:p>
            <a:r>
              <a:rPr lang="ru-RU">
                <a:solidFill>
                  <a:srgbClr val="000000"/>
                </a:solidFill>
                <a:latin typeface="Times New Roman" pitchFamily="18" charset="0"/>
                <a:cs typeface="Times New Roman" pitchFamily="18" charset="0"/>
              </a:rPr>
              <a:t> </a:t>
            </a:r>
            <a:r>
              <a:rPr lang="uk-UA">
                <a:solidFill>
                  <a:srgbClr val="000000"/>
                </a:solidFill>
                <a:latin typeface="Times New Roman" pitchFamily="18" charset="0"/>
                <a:cs typeface="Times New Roman" pitchFamily="18" charset="0"/>
              </a:rPr>
              <a:t>А</a:t>
            </a:r>
            <a:r>
              <a:rPr lang="ru-RU">
                <a:solidFill>
                  <a:srgbClr val="000000"/>
                </a:solidFill>
                <a:latin typeface="Times New Roman" pitchFamily="18" charset="0"/>
                <a:cs typeface="Times New Roman" pitchFamily="18" charset="0"/>
              </a:rPr>
              <a:t>ртилерійськ</a:t>
            </a:r>
            <a:r>
              <a:rPr lang="uk-UA">
                <a:solidFill>
                  <a:srgbClr val="000000"/>
                </a:solidFill>
                <a:latin typeface="Times New Roman" pitchFamily="18" charset="0"/>
                <a:cs typeface="Times New Roman" pitchFamily="18" charset="0"/>
              </a:rPr>
              <a:t>і</a:t>
            </a:r>
            <a:r>
              <a:rPr lang="ru-RU">
                <a:solidFill>
                  <a:srgbClr val="000000"/>
                </a:solidFill>
                <a:latin typeface="Times New Roman" pitchFamily="18" charset="0"/>
                <a:cs typeface="Times New Roman" pitchFamily="18" charset="0"/>
              </a:rPr>
              <a:t> </a:t>
            </a:r>
            <a:r>
              <a:rPr lang="uk-UA">
                <a:solidFill>
                  <a:srgbClr val="000000"/>
                </a:solidFill>
                <a:latin typeface="Times New Roman" pitchFamily="18" charset="0"/>
                <a:cs typeface="Times New Roman" pitchFamily="18" charset="0"/>
              </a:rPr>
              <a:t>снаряди бувають:</a:t>
            </a:r>
            <a:endParaRPr lang="ru-RU">
              <a:solidFill>
                <a:srgbClr val="000000"/>
              </a:solidFill>
              <a:latin typeface="Times New Roman" pitchFamily="18" charset="0"/>
              <a:cs typeface="Times New Roman" pitchFamily="18" charset="0"/>
            </a:endParaRPr>
          </a:p>
          <a:p>
            <a:pPr>
              <a:buFont typeface="Arial" charset="0"/>
              <a:buChar char="–"/>
            </a:pPr>
            <a:r>
              <a:rPr lang="uk-UA">
                <a:solidFill>
                  <a:srgbClr val="000000"/>
                </a:solidFill>
                <a:latin typeface="Times New Roman" pitchFamily="18" charset="0"/>
                <a:cs typeface="Times New Roman" pitchFamily="18" charset="0"/>
              </a:rPr>
              <a:t>Керовані;</a:t>
            </a:r>
            <a:endParaRPr lang="ru-RU">
              <a:solidFill>
                <a:srgbClr val="000000"/>
              </a:solidFill>
              <a:latin typeface="Times New Roman" pitchFamily="18" charset="0"/>
              <a:cs typeface="Times New Roman" pitchFamily="18" charset="0"/>
            </a:endParaRPr>
          </a:p>
          <a:p>
            <a:pPr>
              <a:buFont typeface="Arial" charset="0"/>
              <a:buChar char="–"/>
            </a:pPr>
            <a:r>
              <a:rPr lang="uk-UA">
                <a:solidFill>
                  <a:srgbClr val="000000"/>
                </a:solidFill>
                <a:latin typeface="Times New Roman" pitchFamily="18" charset="0"/>
                <a:cs typeface="Times New Roman" pitchFamily="18" charset="0"/>
              </a:rPr>
              <a:t>Некеровані.</a:t>
            </a:r>
            <a:endParaRPr lang="ru-RU">
              <a:solidFill>
                <a:srgbClr val="000000"/>
              </a:solidFill>
              <a:latin typeface="Times New Roman" pitchFamily="18" charset="0"/>
              <a:cs typeface="Times New Roman" pitchFamily="18" charset="0"/>
            </a:endParaRPr>
          </a:p>
        </p:txBody>
      </p:sp>
      <p:sp>
        <p:nvSpPr>
          <p:cNvPr id="31751" name="Прямокутник 8"/>
          <p:cNvSpPr>
            <a:spLocks noChangeArrowheads="1"/>
          </p:cNvSpPr>
          <p:nvPr/>
        </p:nvSpPr>
        <p:spPr bwMode="auto">
          <a:xfrm>
            <a:off x="2000250" y="714375"/>
            <a:ext cx="5429250" cy="369888"/>
          </a:xfrm>
          <a:prstGeom prst="rect">
            <a:avLst/>
          </a:prstGeom>
          <a:noFill/>
          <a:ln w="9525">
            <a:noFill/>
            <a:miter lim="800000"/>
            <a:headEnd/>
            <a:tailEnd/>
          </a:ln>
        </p:spPr>
        <p:txBody>
          <a:bodyPr>
            <a:spAutoFit/>
          </a:bodyPr>
          <a:lstStyle/>
          <a:p>
            <a:r>
              <a:rPr lang="uk-UA" b="1">
                <a:solidFill>
                  <a:srgbClr val="FF0000"/>
                </a:solidFill>
                <a:latin typeface="Times New Roman" pitchFamily="18" charset="0"/>
                <a:cs typeface="Times New Roman" pitchFamily="18" charset="0"/>
              </a:rPr>
              <a:t>Калібр артилерійських снарядів(АС) від 20-807мм</a:t>
            </a:r>
            <a:endParaRPr lang="uk-UA"/>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Заголовок 1"/>
          <p:cNvSpPr>
            <a:spLocks noGrp="1"/>
          </p:cNvSpPr>
          <p:nvPr>
            <p:ph type="title"/>
          </p:nvPr>
        </p:nvSpPr>
        <p:spPr>
          <a:xfrm>
            <a:off x="571500" y="214313"/>
            <a:ext cx="8358188" cy="765175"/>
          </a:xfrm>
        </p:spPr>
        <p:txBody>
          <a:bodyPr/>
          <a:lstStyle/>
          <a:p>
            <a:r>
              <a:rPr lang="uk-UA" b="1" smtClean="0">
                <a:solidFill>
                  <a:srgbClr val="FF0000"/>
                </a:solidFill>
                <a:latin typeface="Times New Roman" pitchFamily="18" charset="0"/>
                <a:cs typeface="Times New Roman" pitchFamily="18" charset="0"/>
              </a:rPr>
              <a:t>Реактивні системи залпового вогню та боєприпаси</a:t>
            </a:r>
            <a:endParaRPr lang="uk-UA" b="1" smtClean="0"/>
          </a:p>
        </p:txBody>
      </p:sp>
      <p:sp>
        <p:nvSpPr>
          <p:cNvPr id="32770" name="Місце для вмісту 3"/>
          <p:cNvSpPr>
            <a:spLocks noGrp="1"/>
          </p:cNvSpPr>
          <p:nvPr>
            <p:ph idx="1"/>
          </p:nvPr>
        </p:nvSpPr>
        <p:spPr>
          <a:xfrm>
            <a:off x="785813" y="3500438"/>
            <a:ext cx="2571750" cy="1039812"/>
          </a:xfrm>
        </p:spPr>
        <p:txBody>
          <a:bodyPr>
            <a:spAutoFit/>
          </a:bodyPr>
          <a:lstStyle/>
          <a:p>
            <a:pPr marL="0" indent="0" algn="ctr">
              <a:buFontTx/>
              <a:buNone/>
            </a:pPr>
            <a:r>
              <a:rPr lang="ru-RU" sz="2800" smtClean="0">
                <a:latin typeface="Times New Roman" pitchFamily="18" charset="0"/>
                <a:cs typeface="Times New Roman" pitchFamily="18" charset="0"/>
              </a:rPr>
              <a:t>БМ-21 «</a:t>
            </a:r>
            <a:r>
              <a:rPr lang="ru-RU" sz="2800" b="1" smtClean="0">
                <a:latin typeface="Times New Roman" pitchFamily="18" charset="0"/>
                <a:cs typeface="Times New Roman" pitchFamily="18" charset="0"/>
              </a:rPr>
              <a:t>Град</a:t>
            </a:r>
            <a:r>
              <a:rPr lang="ru-RU" sz="2800" smtClean="0">
                <a:latin typeface="Times New Roman" pitchFamily="18" charset="0"/>
                <a:cs typeface="Times New Roman" pitchFamily="18" charset="0"/>
              </a:rPr>
              <a:t>» </a:t>
            </a:r>
          </a:p>
          <a:p>
            <a:pPr marL="0" indent="0" algn="ctr">
              <a:buFontTx/>
              <a:buNone/>
            </a:pPr>
            <a:r>
              <a:rPr lang="ru-RU" sz="2800" smtClean="0">
                <a:latin typeface="Times New Roman" pitchFamily="18" charset="0"/>
                <a:cs typeface="Times New Roman" pitchFamily="18" charset="0"/>
              </a:rPr>
              <a:t>Калібр 120мм</a:t>
            </a:r>
          </a:p>
        </p:txBody>
      </p:sp>
      <p:pic>
        <p:nvPicPr>
          <p:cNvPr id="32771" name="Picture 2" descr="Снаряд 9М521 - Галерея - ВПК.name"/>
          <p:cNvPicPr>
            <a:picLocks noChangeAspect="1" noChangeArrowheads="1"/>
          </p:cNvPicPr>
          <p:nvPr/>
        </p:nvPicPr>
        <p:blipFill>
          <a:blip r:embed="rId2"/>
          <a:srcRect/>
          <a:stretch>
            <a:fillRect/>
          </a:stretch>
        </p:blipFill>
        <p:spPr bwMode="auto">
          <a:xfrm>
            <a:off x="5357813" y="1285875"/>
            <a:ext cx="3429000" cy="1963738"/>
          </a:xfrm>
          <a:prstGeom prst="rect">
            <a:avLst/>
          </a:prstGeom>
          <a:noFill/>
          <a:ln w="9525">
            <a:noFill/>
            <a:miter lim="800000"/>
            <a:headEnd/>
            <a:tailEnd/>
          </a:ln>
        </p:spPr>
      </p:pic>
      <p:pic>
        <p:nvPicPr>
          <p:cNvPr id="32772" name="Объект 6"/>
          <p:cNvPicPr>
            <a:picLocks noChangeAspect="1"/>
          </p:cNvPicPr>
          <p:nvPr/>
        </p:nvPicPr>
        <p:blipFill>
          <a:blip r:embed="rId3"/>
          <a:srcRect/>
          <a:stretch>
            <a:fillRect/>
          </a:stretch>
        </p:blipFill>
        <p:spPr bwMode="auto">
          <a:xfrm>
            <a:off x="357188" y="1214438"/>
            <a:ext cx="3408362" cy="2212975"/>
          </a:xfrm>
          <a:prstGeom prst="rect">
            <a:avLst/>
          </a:prstGeom>
          <a:noFill/>
          <a:ln w="9525">
            <a:noFill/>
            <a:miter lim="800000"/>
            <a:headEnd/>
            <a:tailEnd/>
          </a:ln>
        </p:spPr>
      </p:pic>
      <p:sp>
        <p:nvSpPr>
          <p:cNvPr id="7" name="TextBox 6"/>
          <p:cNvSpPr txBox="1">
            <a:spLocks noChangeArrowheads="1"/>
          </p:cNvSpPr>
          <p:nvPr/>
        </p:nvSpPr>
        <p:spPr bwMode="auto">
          <a:xfrm>
            <a:off x="4643438" y="3000375"/>
            <a:ext cx="2898775" cy="1054100"/>
          </a:xfrm>
          <a:prstGeom prst="rect">
            <a:avLst/>
          </a:prstGeom>
          <a:noFill/>
          <a:ln w="9525">
            <a:noFill/>
            <a:miter lim="800000"/>
            <a:headEnd/>
            <a:tailEnd/>
          </a:ln>
        </p:spPr>
        <p:txBody>
          <a:bodyPr lIns="68580" tIns="34290" rIns="68580" bIns="34290">
            <a:spAutoFit/>
          </a:bodyPr>
          <a:lstStyle/>
          <a:p>
            <a:pPr algn="ctr"/>
            <a:r>
              <a:rPr lang="ru-RU" sz="3200">
                <a:latin typeface="Times New Roman" pitchFamily="18" charset="0"/>
                <a:cs typeface="Times New Roman" pitchFamily="18" charset="0"/>
              </a:rPr>
              <a:t>«Ураган»</a:t>
            </a:r>
          </a:p>
          <a:p>
            <a:pPr algn="ctr"/>
            <a:r>
              <a:rPr lang="ru-RU" sz="3200">
                <a:latin typeface="Times New Roman" pitchFamily="18" charset="0"/>
                <a:cs typeface="Times New Roman" pitchFamily="18" charset="0"/>
              </a:rPr>
              <a:t>калібр 220 мм</a:t>
            </a:r>
          </a:p>
        </p:txBody>
      </p:sp>
      <p:pic>
        <p:nvPicPr>
          <p:cNvPr id="8" name="Picture 4" descr="Житель Лутугинского района обнаружил у села Глафировка снаряд РСЗО «Ураган»  – МВД ЛНР | ГТРК ЛНР"/>
          <p:cNvPicPr>
            <a:picLocks noChangeAspect="1" noChangeArrowheads="1"/>
          </p:cNvPicPr>
          <p:nvPr/>
        </p:nvPicPr>
        <p:blipFill>
          <a:blip r:embed="rId4"/>
          <a:srcRect/>
          <a:stretch>
            <a:fillRect/>
          </a:stretch>
        </p:blipFill>
        <p:spPr bwMode="auto">
          <a:xfrm>
            <a:off x="357188" y="2571750"/>
            <a:ext cx="3643312" cy="2462213"/>
          </a:xfrm>
          <a:prstGeom prst="rect">
            <a:avLst/>
          </a:prstGeom>
          <a:noFill/>
          <a:ln w="9525">
            <a:noFill/>
            <a:miter lim="800000"/>
            <a:headEnd/>
            <a:tailEnd/>
          </a:ln>
        </p:spPr>
      </p:pic>
      <p:pic>
        <p:nvPicPr>
          <p:cNvPr id="9" name="Рисунок 8"/>
          <p:cNvPicPr>
            <a:picLocks noChangeAspect="1"/>
          </p:cNvPicPr>
          <p:nvPr/>
        </p:nvPicPr>
        <p:blipFill>
          <a:blip r:embed="rId5"/>
          <a:srcRect/>
          <a:stretch>
            <a:fillRect/>
          </a:stretch>
        </p:blipFill>
        <p:spPr bwMode="auto">
          <a:xfrm>
            <a:off x="4714875" y="1285875"/>
            <a:ext cx="4298950" cy="2860675"/>
          </a:xfrm>
          <a:prstGeom prst="rect">
            <a:avLst/>
          </a:prstGeom>
          <a:noFill/>
          <a:ln w="9525">
            <a:noFill/>
            <a:miter lim="800000"/>
            <a:headEnd/>
            <a:tailEnd/>
          </a:ln>
        </p:spPr>
      </p:pic>
      <p:sp>
        <p:nvSpPr>
          <p:cNvPr id="11" name="TextBox 10"/>
          <p:cNvSpPr txBox="1">
            <a:spLocks noChangeArrowheads="1"/>
          </p:cNvSpPr>
          <p:nvPr/>
        </p:nvSpPr>
        <p:spPr bwMode="auto">
          <a:xfrm>
            <a:off x="4286250" y="3929063"/>
            <a:ext cx="3051175" cy="1054100"/>
          </a:xfrm>
          <a:prstGeom prst="rect">
            <a:avLst/>
          </a:prstGeom>
          <a:noFill/>
          <a:ln w="9525">
            <a:noFill/>
            <a:miter lim="800000"/>
            <a:headEnd/>
            <a:tailEnd/>
          </a:ln>
        </p:spPr>
        <p:txBody>
          <a:bodyPr lIns="68580" tIns="34290" rIns="68580" bIns="34290">
            <a:spAutoFit/>
          </a:bodyPr>
          <a:lstStyle/>
          <a:p>
            <a:pPr algn="ctr"/>
            <a:r>
              <a:rPr lang="ru-RU" sz="3200">
                <a:latin typeface="Times New Roman" pitchFamily="18" charset="0"/>
                <a:cs typeface="Times New Roman" pitchFamily="18" charset="0"/>
              </a:rPr>
              <a:t>«Смерч»</a:t>
            </a:r>
          </a:p>
          <a:p>
            <a:pPr algn="ctr"/>
            <a:r>
              <a:rPr lang="ru-RU" sz="3200">
                <a:latin typeface="Times New Roman" pitchFamily="18" charset="0"/>
                <a:cs typeface="Times New Roman" pitchFamily="18" charset="0"/>
              </a:rPr>
              <a:t>калібр 300 мм</a:t>
            </a:r>
          </a:p>
        </p:txBody>
      </p:sp>
      <p:pic>
        <p:nvPicPr>
          <p:cNvPr id="13" name="Рисунок 12"/>
          <p:cNvPicPr>
            <a:picLocks noChangeAspect="1"/>
          </p:cNvPicPr>
          <p:nvPr/>
        </p:nvPicPr>
        <p:blipFill>
          <a:blip r:embed="rId6"/>
          <a:srcRect/>
          <a:stretch>
            <a:fillRect/>
          </a:stretch>
        </p:blipFill>
        <p:spPr bwMode="auto">
          <a:xfrm>
            <a:off x="4429125" y="2643188"/>
            <a:ext cx="4630738" cy="2265362"/>
          </a:xfrm>
          <a:prstGeom prst="rect">
            <a:avLst/>
          </a:prstGeom>
          <a:noFill/>
          <a:ln w="9525">
            <a:noFill/>
            <a:miter lim="800000"/>
            <a:headEnd/>
            <a:tailEnd/>
          </a:ln>
        </p:spPr>
      </p:pic>
      <p:sp>
        <p:nvSpPr>
          <p:cNvPr id="3" name="Прямокутник 2"/>
          <p:cNvSpPr>
            <a:spLocks noChangeArrowheads="1"/>
          </p:cNvSpPr>
          <p:nvPr/>
        </p:nvSpPr>
        <p:spPr bwMode="auto">
          <a:xfrm>
            <a:off x="2071688" y="4429125"/>
            <a:ext cx="3705225" cy="561975"/>
          </a:xfrm>
          <a:prstGeom prst="rect">
            <a:avLst/>
          </a:prstGeom>
          <a:noFill/>
          <a:ln w="9525">
            <a:noFill/>
            <a:miter lim="800000"/>
            <a:headEnd/>
            <a:tailEnd/>
          </a:ln>
        </p:spPr>
        <p:txBody>
          <a:bodyPr wrap="none" lIns="68580" tIns="34290" rIns="68580" bIns="34290">
            <a:spAutoFit/>
          </a:bodyPr>
          <a:lstStyle/>
          <a:p>
            <a:r>
              <a:rPr lang="uk-UA" sz="3200">
                <a:latin typeface="Times New Roman" pitchFamily="18" charset="0"/>
                <a:cs typeface="Times New Roman" pitchFamily="18" charset="0"/>
              </a:rPr>
              <a:t>9К515 «Торнадо-С»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142875" y="142875"/>
            <a:ext cx="8786813" cy="4894263"/>
          </a:xfrm>
          <a:prstGeom prst="rect">
            <a:avLst/>
          </a:prstGeom>
          <a:noFill/>
          <a:ln w="9525">
            <a:noFill/>
            <a:miter lim="800000"/>
            <a:headEnd/>
            <a:tailEnd/>
          </a:ln>
        </p:spPr>
        <p:txBody>
          <a:bodyPr anchor="ctr">
            <a:spAutoFit/>
          </a:bodyPr>
          <a:lstStyle/>
          <a:p>
            <a:pPr indent="539750" algn="just" eaLnBrk="0" hangingPunct="0"/>
            <a:r>
              <a:rPr lang="uk-UA" b="1">
                <a:solidFill>
                  <a:srgbClr val="000000"/>
                </a:solidFill>
                <a:latin typeface="Times New Roman" pitchFamily="18" charset="0"/>
                <a:cs typeface="Times New Roman" pitchFamily="18" charset="0"/>
              </a:rPr>
              <a:t>До вибухонебезпечних предметів (ВНП)</a:t>
            </a:r>
            <a:r>
              <a:rPr lang="uk-UA">
                <a:solidFill>
                  <a:srgbClr val="000000"/>
                </a:solidFill>
                <a:latin typeface="Times New Roman" pitchFamily="18" charset="0"/>
                <a:cs typeface="Times New Roman" pitchFamily="18" charset="0"/>
              </a:rPr>
              <a:t> належать усі боєприпаси, що містять вибухові речовини, ядерне паливо чи матеріали ядерного синтезу, а також біологічні та хімічні речовини, у тому числі бомби і боєголовки; керовані й балістичні ракети; артилерійські, мінометні, ракетні боєприпаси та боєприпаси до стрілецької зброї; всі міни, торпеди і глибинні бомби; піротехнічні засоби; касетні бомби та касети; патронні обойми і піротехнічні пристрої; електричні вибухові пристрої; таємні й саморобні вибухові пристрої; а також усі аналогічні та подібні предмети чи компоненти, що є вибухонебезпечними за своєю природою. </a:t>
            </a:r>
            <a:endParaRPr lang="uk-UA" sz="800"/>
          </a:p>
          <a:p>
            <a:pPr indent="539750" algn="just" eaLnBrk="0" hangingPunct="0"/>
            <a:r>
              <a:rPr lang="uk-UA" b="1" i="1">
                <a:solidFill>
                  <a:srgbClr val="000000"/>
                </a:solidFill>
                <a:latin typeface="Times New Roman" pitchFamily="18" charset="0"/>
                <a:cs typeface="Times New Roman" pitchFamily="18" charset="0"/>
              </a:rPr>
              <a:t>Тобто під ВНП потрібно розуміти будь-які пристрої, засоби, підозрілі предмети, що за певних умов спроможні вибухати. </a:t>
            </a:r>
          </a:p>
          <a:p>
            <a:pPr indent="539750" eaLnBrk="0" hangingPunct="0"/>
            <a:endParaRPr lang="uk-UA" b="1">
              <a:solidFill>
                <a:srgbClr val="000000"/>
              </a:solidFill>
              <a:latin typeface="Times New Roman" pitchFamily="18" charset="0"/>
              <a:cs typeface="Times New Roman" pitchFamily="18" charset="0"/>
            </a:endParaRPr>
          </a:p>
          <a:p>
            <a:pPr indent="539750" algn="just" eaLnBrk="0" hangingPunct="0"/>
            <a:r>
              <a:rPr lang="uk-UA" b="1">
                <a:solidFill>
                  <a:srgbClr val="000000"/>
                </a:solidFill>
                <a:latin typeface="Times New Roman" pitchFamily="18" charset="0"/>
                <a:cs typeface="Times New Roman" pitchFamily="18" charset="0"/>
              </a:rPr>
              <a:t>ЗАБОРОНЯЮТЬСЯ: </a:t>
            </a:r>
            <a:r>
              <a:rPr lang="uk-UA">
                <a:solidFill>
                  <a:srgbClr val="000000"/>
                </a:solidFill>
                <a:latin typeface="Times New Roman" pitchFamily="18" charset="0"/>
                <a:cs typeface="Times New Roman" pitchFamily="18" charset="0"/>
              </a:rPr>
              <a:t>Будь-які спроби самостійного розмінування чи будь-які інші дії з підозрілими предметами. </a:t>
            </a:r>
          </a:p>
          <a:p>
            <a:pPr indent="539750" algn="just" eaLnBrk="0" hangingPunct="0"/>
            <a:r>
              <a:rPr lang="uk-UA">
                <a:solidFill>
                  <a:srgbClr val="000000"/>
                </a:solidFill>
                <a:latin typeface="Times New Roman" pitchFamily="18" charset="0"/>
                <a:cs typeface="Times New Roman" pitchFamily="18" charset="0"/>
              </a:rPr>
              <a:t>Необхідно пам’ятати, що необережне поводження із цими предметами (спроби взяти до рук чи перенести, розібрати, здійснити будь який механічний вплив тощо) може призвести до смерті або до значної шкоди здоров’ю та каліцтва людини чи групи людей.</a:t>
            </a:r>
            <a:endParaRPr lang="uk-UA" sz="24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Заголовок 1"/>
          <p:cNvSpPr>
            <a:spLocks noGrp="1"/>
          </p:cNvSpPr>
          <p:nvPr>
            <p:ph type="title"/>
          </p:nvPr>
        </p:nvSpPr>
        <p:spPr>
          <a:xfrm>
            <a:off x="428625" y="142875"/>
            <a:ext cx="8501063" cy="541338"/>
          </a:xfrm>
        </p:spPr>
        <p:txBody>
          <a:bodyPr/>
          <a:lstStyle/>
          <a:p>
            <a:r>
              <a:rPr lang="uk-UA" sz="2400" b="1" smtClean="0">
                <a:solidFill>
                  <a:srgbClr val="FF0000"/>
                </a:solidFill>
              </a:rPr>
              <a:t>ДЕТОНАТОРИ (ЗАПАЛИ, ПІДРИВНИКИ)</a:t>
            </a:r>
            <a:endParaRPr lang="uk-UA" sz="2400" b="1" smtClean="0">
              <a:solidFill>
                <a:srgbClr val="FF0000"/>
              </a:solidFill>
              <a:latin typeface="Times New Roman" pitchFamily="18" charset="0"/>
              <a:cs typeface="Times New Roman" pitchFamily="18" charset="0"/>
            </a:endParaRPr>
          </a:p>
        </p:txBody>
      </p:sp>
      <p:pic>
        <p:nvPicPr>
          <p:cNvPr id="33794" name="Місце для вмісту 4"/>
          <p:cNvPicPr>
            <a:picLocks noGrp="1" noChangeAspect="1"/>
          </p:cNvPicPr>
          <p:nvPr>
            <p:ph idx="1"/>
          </p:nvPr>
        </p:nvPicPr>
        <p:blipFill>
          <a:blip r:embed="rId2"/>
          <a:srcRect/>
          <a:stretch>
            <a:fillRect/>
          </a:stretch>
        </p:blipFill>
        <p:spPr>
          <a:xfrm>
            <a:off x="250825" y="638175"/>
            <a:ext cx="2178050" cy="1879600"/>
          </a:xfrm>
        </p:spPr>
      </p:pic>
      <p:pic>
        <p:nvPicPr>
          <p:cNvPr id="33795" name="Picture 2" descr="Немецкие головные взрыватели - Артиллерия - Военная история, оружие, старые  и военные карты"/>
          <p:cNvPicPr>
            <a:picLocks noChangeAspect="1" noChangeArrowheads="1"/>
          </p:cNvPicPr>
          <p:nvPr/>
        </p:nvPicPr>
        <p:blipFill>
          <a:blip r:embed="rId3"/>
          <a:srcRect/>
          <a:stretch>
            <a:fillRect/>
          </a:stretch>
        </p:blipFill>
        <p:spPr bwMode="auto">
          <a:xfrm>
            <a:off x="2833688" y="546100"/>
            <a:ext cx="1243012" cy="2063750"/>
          </a:xfrm>
          <a:prstGeom prst="rect">
            <a:avLst/>
          </a:prstGeom>
          <a:noFill/>
          <a:ln w="9525">
            <a:noFill/>
            <a:miter lim="800000"/>
            <a:headEnd/>
            <a:tailEnd/>
          </a:ln>
        </p:spPr>
      </p:pic>
      <p:pic>
        <p:nvPicPr>
          <p:cNvPr id="33796" name="Рисунок 6"/>
          <p:cNvPicPr>
            <a:picLocks noChangeAspect="1"/>
          </p:cNvPicPr>
          <p:nvPr/>
        </p:nvPicPr>
        <p:blipFill>
          <a:blip r:embed="rId4"/>
          <a:srcRect/>
          <a:stretch>
            <a:fillRect/>
          </a:stretch>
        </p:blipFill>
        <p:spPr bwMode="auto">
          <a:xfrm>
            <a:off x="4140200" y="549275"/>
            <a:ext cx="3108325" cy="1831975"/>
          </a:xfrm>
          <a:prstGeom prst="rect">
            <a:avLst/>
          </a:prstGeom>
          <a:noFill/>
          <a:ln w="9525">
            <a:noFill/>
            <a:miter lim="800000"/>
            <a:headEnd/>
            <a:tailEnd/>
          </a:ln>
        </p:spPr>
      </p:pic>
      <p:pic>
        <p:nvPicPr>
          <p:cNvPr id="33797" name="Рисунок 8"/>
          <p:cNvPicPr>
            <a:picLocks noChangeAspect="1"/>
          </p:cNvPicPr>
          <p:nvPr/>
        </p:nvPicPr>
        <p:blipFill>
          <a:blip r:embed="rId5"/>
          <a:srcRect/>
          <a:stretch>
            <a:fillRect/>
          </a:stretch>
        </p:blipFill>
        <p:spPr bwMode="auto">
          <a:xfrm>
            <a:off x="7464425" y="574675"/>
            <a:ext cx="1428750" cy="1800225"/>
          </a:xfrm>
          <a:prstGeom prst="rect">
            <a:avLst/>
          </a:prstGeom>
          <a:noFill/>
          <a:ln w="9525">
            <a:noFill/>
            <a:miter lim="800000"/>
            <a:headEnd/>
            <a:tailEnd/>
          </a:ln>
        </p:spPr>
      </p:pic>
      <p:sp>
        <p:nvSpPr>
          <p:cNvPr id="10" name="Прямокутник 9"/>
          <p:cNvSpPr>
            <a:spLocks noChangeArrowheads="1"/>
          </p:cNvSpPr>
          <p:nvPr/>
        </p:nvSpPr>
        <p:spPr bwMode="auto">
          <a:xfrm>
            <a:off x="3059113" y="2422525"/>
            <a:ext cx="3727450" cy="438150"/>
          </a:xfrm>
          <a:prstGeom prst="rect">
            <a:avLst/>
          </a:prstGeom>
          <a:noFill/>
          <a:ln w="9525">
            <a:noFill/>
            <a:miter lim="800000"/>
            <a:headEnd/>
            <a:tailEnd/>
          </a:ln>
        </p:spPr>
        <p:txBody>
          <a:bodyPr lIns="68580" tIns="34290" rIns="68580" bIns="34290">
            <a:spAutoFit/>
          </a:bodyPr>
          <a:lstStyle/>
          <a:p>
            <a:pPr algn="ctr"/>
            <a:r>
              <a:rPr lang="uk-UA" sz="2400" b="1">
                <a:solidFill>
                  <a:srgbClr val="FF0000"/>
                </a:solidFill>
                <a:latin typeface="Times New Roman" pitchFamily="18" charset="0"/>
                <a:cs typeface="Times New Roman" pitchFamily="18" charset="0"/>
              </a:rPr>
              <a:t>Набої</a:t>
            </a:r>
            <a:endParaRPr lang="uk-UA" sz="2400"/>
          </a:p>
        </p:txBody>
      </p:sp>
      <p:pic>
        <p:nvPicPr>
          <p:cNvPr id="12" name="Рисунок 11"/>
          <p:cNvPicPr>
            <a:picLocks noChangeAspect="1"/>
          </p:cNvPicPr>
          <p:nvPr/>
        </p:nvPicPr>
        <p:blipFill>
          <a:blip r:embed="rId6"/>
          <a:srcRect/>
          <a:stretch>
            <a:fillRect/>
          </a:stretch>
        </p:blipFill>
        <p:spPr bwMode="auto">
          <a:xfrm>
            <a:off x="163513" y="2881313"/>
            <a:ext cx="6583362" cy="2220912"/>
          </a:xfrm>
          <a:prstGeom prst="rect">
            <a:avLst/>
          </a:prstGeom>
          <a:noFill/>
          <a:ln w="9525">
            <a:noFill/>
            <a:miter lim="800000"/>
            <a:headEnd/>
            <a:tailEnd/>
          </a:ln>
        </p:spPr>
      </p:pic>
      <p:pic>
        <p:nvPicPr>
          <p:cNvPr id="17" name="Рисунок 16"/>
          <p:cNvPicPr>
            <a:picLocks noChangeAspect="1"/>
          </p:cNvPicPr>
          <p:nvPr/>
        </p:nvPicPr>
        <p:blipFill>
          <a:blip r:embed="rId7"/>
          <a:srcRect/>
          <a:stretch>
            <a:fillRect/>
          </a:stretch>
        </p:blipFill>
        <p:spPr bwMode="auto">
          <a:xfrm>
            <a:off x="6804025" y="2860675"/>
            <a:ext cx="2236788" cy="1944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Рисунок 3"/>
          <p:cNvPicPr>
            <a:picLocks noChangeAspect="1" noChangeArrowheads="1"/>
          </p:cNvPicPr>
          <p:nvPr/>
        </p:nvPicPr>
        <p:blipFill>
          <a:blip r:embed="rId2"/>
          <a:srcRect b="8652"/>
          <a:stretch>
            <a:fillRect/>
          </a:stretch>
        </p:blipFill>
        <p:spPr bwMode="auto">
          <a:xfrm>
            <a:off x="285750" y="214313"/>
            <a:ext cx="8501063" cy="471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358775" y="87313"/>
            <a:ext cx="8547100" cy="439737"/>
          </a:xfrm>
        </p:spPr>
        <p:txBody>
          <a:bodyPr/>
          <a:lstStyle/>
          <a:p>
            <a:r>
              <a:rPr lang="uk-UA" sz="2100" b="1" smtClean="0">
                <a:solidFill>
                  <a:srgbClr val="FF0000"/>
                </a:solidFill>
                <a:latin typeface="Times New Roman" pitchFamily="18" charset="0"/>
                <a:cs typeface="Times New Roman" pitchFamily="18" charset="0"/>
              </a:rPr>
              <a:t>Авіаційні боєприпаси (некеровані)</a:t>
            </a:r>
            <a:endParaRPr lang="ru-RU" sz="2100" b="1" smtClean="0">
              <a:solidFill>
                <a:schemeClr val="accent2"/>
              </a:solidFill>
              <a:latin typeface="Times New Roman" pitchFamily="18" charset="0"/>
              <a:cs typeface="Times New Roman" pitchFamily="18" charset="0"/>
            </a:endParaRPr>
          </a:p>
        </p:txBody>
      </p:sp>
      <p:pic>
        <p:nvPicPr>
          <p:cNvPr id="35842" name="Місце для вмісту 4"/>
          <p:cNvPicPr>
            <a:picLocks noGrp="1" noChangeAspect="1"/>
          </p:cNvPicPr>
          <p:nvPr>
            <p:ph idx="1"/>
          </p:nvPr>
        </p:nvPicPr>
        <p:blipFill>
          <a:blip r:embed="rId2"/>
          <a:srcRect/>
          <a:stretch>
            <a:fillRect/>
          </a:stretch>
        </p:blipFill>
        <p:spPr>
          <a:xfrm>
            <a:off x="250825" y="528638"/>
            <a:ext cx="3114675" cy="2335212"/>
          </a:xfrm>
        </p:spPr>
      </p:pic>
      <p:sp>
        <p:nvSpPr>
          <p:cNvPr id="35843" name="TextBox 5"/>
          <p:cNvSpPr txBox="1">
            <a:spLocks noChangeArrowheads="1"/>
          </p:cNvSpPr>
          <p:nvPr/>
        </p:nvSpPr>
        <p:spPr bwMode="auto">
          <a:xfrm>
            <a:off x="428625" y="2928938"/>
            <a:ext cx="1214438" cy="334962"/>
          </a:xfrm>
          <a:prstGeom prst="rect">
            <a:avLst/>
          </a:prstGeom>
          <a:noFill/>
          <a:ln w="9525">
            <a:noFill/>
            <a:miter lim="800000"/>
            <a:headEnd/>
            <a:tailEnd/>
          </a:ln>
        </p:spPr>
        <p:txBody>
          <a:bodyPr lIns="68580" tIns="34290" rIns="68580" bIns="34290">
            <a:spAutoFit/>
          </a:bodyPr>
          <a:lstStyle/>
          <a:p>
            <a:r>
              <a:rPr lang="uk-UA" b="1">
                <a:solidFill>
                  <a:srgbClr val="FF0000"/>
                </a:solidFill>
                <a:latin typeface="Times New Roman" pitchFamily="18" charset="0"/>
                <a:cs typeface="Times New Roman" pitchFamily="18" charset="0"/>
              </a:rPr>
              <a:t>ФАБ-250</a:t>
            </a:r>
            <a:endParaRPr lang="ru-RU">
              <a:solidFill>
                <a:srgbClr val="FF0000"/>
              </a:solidFill>
            </a:endParaRPr>
          </a:p>
        </p:txBody>
      </p:sp>
      <p:pic>
        <p:nvPicPr>
          <p:cNvPr id="35844" name="Рисунок 6"/>
          <p:cNvPicPr>
            <a:picLocks noChangeAspect="1"/>
          </p:cNvPicPr>
          <p:nvPr/>
        </p:nvPicPr>
        <p:blipFill>
          <a:blip r:embed="rId3"/>
          <a:srcRect/>
          <a:stretch>
            <a:fillRect/>
          </a:stretch>
        </p:blipFill>
        <p:spPr bwMode="auto">
          <a:xfrm>
            <a:off x="3816350" y="474663"/>
            <a:ext cx="4776788" cy="2389187"/>
          </a:xfrm>
          <a:prstGeom prst="rect">
            <a:avLst/>
          </a:prstGeom>
          <a:noFill/>
          <a:ln w="9525">
            <a:noFill/>
            <a:miter lim="800000"/>
            <a:headEnd/>
            <a:tailEnd/>
          </a:ln>
        </p:spPr>
      </p:pic>
      <p:sp>
        <p:nvSpPr>
          <p:cNvPr id="35845" name="TextBox 8"/>
          <p:cNvSpPr txBox="1">
            <a:spLocks noChangeArrowheads="1"/>
          </p:cNvSpPr>
          <p:nvPr/>
        </p:nvSpPr>
        <p:spPr bwMode="auto">
          <a:xfrm>
            <a:off x="7286625" y="2928938"/>
            <a:ext cx="1071563" cy="334962"/>
          </a:xfrm>
          <a:prstGeom prst="rect">
            <a:avLst/>
          </a:prstGeom>
          <a:noFill/>
          <a:ln w="9525">
            <a:noFill/>
            <a:miter lim="800000"/>
            <a:headEnd/>
            <a:tailEnd/>
          </a:ln>
        </p:spPr>
        <p:txBody>
          <a:bodyPr lIns="68580" tIns="34290" rIns="68580" bIns="34290">
            <a:spAutoFit/>
          </a:bodyPr>
          <a:lstStyle/>
          <a:p>
            <a:r>
              <a:rPr lang="uk-UA" b="1">
                <a:solidFill>
                  <a:srgbClr val="FF0000"/>
                </a:solidFill>
                <a:latin typeface="Times New Roman" pitchFamily="18" charset="0"/>
                <a:cs typeface="Times New Roman" pitchFamily="18" charset="0"/>
              </a:rPr>
              <a:t>ФАБ-500</a:t>
            </a:r>
            <a:endParaRPr lang="ru-RU">
              <a:solidFill>
                <a:srgbClr val="FF0000"/>
              </a:solidFill>
            </a:endParaRPr>
          </a:p>
        </p:txBody>
      </p:sp>
      <p:sp>
        <p:nvSpPr>
          <p:cNvPr id="35846" name="Прямокутник 9"/>
          <p:cNvSpPr>
            <a:spLocks noChangeArrowheads="1"/>
          </p:cNvSpPr>
          <p:nvPr/>
        </p:nvSpPr>
        <p:spPr bwMode="auto">
          <a:xfrm>
            <a:off x="2357438" y="2949575"/>
            <a:ext cx="4097337" cy="392113"/>
          </a:xfrm>
          <a:prstGeom prst="rect">
            <a:avLst/>
          </a:prstGeom>
          <a:noFill/>
          <a:ln w="9525">
            <a:noFill/>
            <a:miter lim="800000"/>
            <a:headEnd/>
            <a:tailEnd/>
          </a:ln>
        </p:spPr>
        <p:txBody>
          <a:bodyPr wrap="none" lIns="68580" tIns="34290" rIns="68580" bIns="34290">
            <a:spAutoFit/>
          </a:bodyPr>
          <a:lstStyle/>
          <a:p>
            <a:r>
              <a:rPr lang="uk-UA" sz="2100" b="1">
                <a:solidFill>
                  <a:srgbClr val="FF0000"/>
                </a:solidFill>
                <a:latin typeface="Times New Roman" pitchFamily="18" charset="0"/>
                <a:cs typeface="Times New Roman" pitchFamily="18" charset="0"/>
              </a:rPr>
              <a:t>Авіаційні боєприпаси (керовані)</a:t>
            </a:r>
            <a:endParaRPr lang="uk-UA" sz="2100"/>
          </a:p>
        </p:txBody>
      </p:sp>
      <p:pic>
        <p:nvPicPr>
          <p:cNvPr id="35847" name="Рисунок 10"/>
          <p:cNvPicPr>
            <a:picLocks noChangeAspect="1"/>
          </p:cNvPicPr>
          <p:nvPr/>
        </p:nvPicPr>
        <p:blipFill>
          <a:blip r:embed="rId4"/>
          <a:srcRect/>
          <a:stretch>
            <a:fillRect/>
          </a:stretch>
        </p:blipFill>
        <p:spPr bwMode="auto">
          <a:xfrm>
            <a:off x="452438" y="3333750"/>
            <a:ext cx="2816225" cy="1535113"/>
          </a:xfrm>
          <a:prstGeom prst="rect">
            <a:avLst/>
          </a:prstGeom>
          <a:noFill/>
          <a:ln w="9525">
            <a:noFill/>
            <a:miter lim="800000"/>
            <a:headEnd/>
            <a:tailEnd/>
          </a:ln>
        </p:spPr>
      </p:pic>
      <p:sp>
        <p:nvSpPr>
          <p:cNvPr id="35848" name="Прямокутник 11"/>
          <p:cNvSpPr>
            <a:spLocks noChangeArrowheads="1"/>
          </p:cNvSpPr>
          <p:nvPr/>
        </p:nvSpPr>
        <p:spPr bwMode="auto">
          <a:xfrm>
            <a:off x="3309938" y="3716338"/>
            <a:ext cx="1046162" cy="346075"/>
          </a:xfrm>
          <a:prstGeom prst="rect">
            <a:avLst/>
          </a:prstGeom>
          <a:noFill/>
          <a:ln w="9525">
            <a:noFill/>
            <a:miter lim="800000"/>
            <a:headEnd/>
            <a:tailEnd/>
          </a:ln>
        </p:spPr>
        <p:txBody>
          <a:bodyPr wrap="none" lIns="68580" tIns="34290" rIns="68580" bIns="34290">
            <a:spAutoFit/>
          </a:bodyPr>
          <a:lstStyle/>
          <a:p>
            <a:r>
              <a:rPr lang="uk-UA" b="1">
                <a:solidFill>
                  <a:srgbClr val="FF0000"/>
                </a:solidFill>
                <a:latin typeface="Times New Roman" pitchFamily="18" charset="0"/>
                <a:cs typeface="Times New Roman" pitchFamily="18" charset="0"/>
              </a:rPr>
              <a:t>КАБ-500</a:t>
            </a:r>
            <a:endParaRPr lang="uk-UA"/>
          </a:p>
        </p:txBody>
      </p:sp>
      <p:pic>
        <p:nvPicPr>
          <p:cNvPr id="35849" name="Рисунок 12"/>
          <p:cNvPicPr>
            <a:picLocks noChangeAspect="1"/>
          </p:cNvPicPr>
          <p:nvPr/>
        </p:nvPicPr>
        <p:blipFill>
          <a:blip r:embed="rId5"/>
          <a:srcRect/>
          <a:stretch>
            <a:fillRect/>
          </a:stretch>
        </p:blipFill>
        <p:spPr bwMode="auto">
          <a:xfrm>
            <a:off x="4475163" y="3335338"/>
            <a:ext cx="2311400" cy="1735137"/>
          </a:xfrm>
          <a:prstGeom prst="rect">
            <a:avLst/>
          </a:prstGeom>
          <a:noFill/>
          <a:ln w="9525">
            <a:noFill/>
            <a:miter lim="800000"/>
            <a:headEnd/>
            <a:tailEnd/>
          </a:ln>
        </p:spPr>
      </p:pic>
      <p:sp>
        <p:nvSpPr>
          <p:cNvPr id="35850" name="Прямокутник 14"/>
          <p:cNvSpPr>
            <a:spLocks noChangeArrowheads="1"/>
          </p:cNvSpPr>
          <p:nvPr/>
        </p:nvSpPr>
        <p:spPr bwMode="auto">
          <a:xfrm>
            <a:off x="7002463" y="3722688"/>
            <a:ext cx="1779587" cy="346075"/>
          </a:xfrm>
          <a:prstGeom prst="rect">
            <a:avLst/>
          </a:prstGeom>
          <a:noFill/>
          <a:ln w="9525">
            <a:noFill/>
            <a:miter lim="800000"/>
            <a:headEnd/>
            <a:tailEnd/>
          </a:ln>
        </p:spPr>
        <p:txBody>
          <a:bodyPr wrap="none" lIns="68580" tIns="34290" rIns="68580" bIns="34290">
            <a:spAutoFit/>
          </a:bodyPr>
          <a:lstStyle/>
          <a:p>
            <a:r>
              <a:rPr lang="uk-UA" b="1">
                <a:solidFill>
                  <a:srgbClr val="FF0000"/>
                </a:solidFill>
                <a:latin typeface="Times New Roman" pitchFamily="18" charset="0"/>
                <a:cs typeface="Times New Roman" pitchFamily="18" charset="0"/>
              </a:rPr>
              <a:t>РБК-500 АО-2,5</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Рисунок 11"/>
          <p:cNvPicPr preferRelativeResize="0">
            <a:picLocks noChangeArrowheads="1"/>
          </p:cNvPicPr>
          <p:nvPr/>
        </p:nvPicPr>
        <p:blipFill>
          <a:blip r:embed="rId2"/>
          <a:srcRect/>
          <a:stretch>
            <a:fillRect/>
          </a:stretch>
        </p:blipFill>
        <p:spPr bwMode="auto">
          <a:xfrm>
            <a:off x="214313" y="2805113"/>
            <a:ext cx="2916237" cy="2195512"/>
          </a:xfrm>
          <a:prstGeom prst="rect">
            <a:avLst/>
          </a:prstGeom>
          <a:noFill/>
          <a:ln w="9525">
            <a:noFill/>
            <a:miter lim="800000"/>
            <a:headEnd/>
            <a:tailEnd/>
          </a:ln>
        </p:spPr>
      </p:pic>
      <p:pic>
        <p:nvPicPr>
          <p:cNvPr id="36866" name="Рисунок 12"/>
          <p:cNvPicPr preferRelativeResize="0">
            <a:picLocks noChangeArrowheads="1"/>
          </p:cNvPicPr>
          <p:nvPr/>
        </p:nvPicPr>
        <p:blipFill>
          <a:blip r:embed="rId3"/>
          <a:srcRect/>
          <a:stretch>
            <a:fillRect/>
          </a:stretch>
        </p:blipFill>
        <p:spPr bwMode="auto">
          <a:xfrm>
            <a:off x="3155950" y="2805113"/>
            <a:ext cx="2916238" cy="2195512"/>
          </a:xfrm>
          <a:prstGeom prst="rect">
            <a:avLst/>
          </a:prstGeom>
          <a:noFill/>
          <a:ln w="9525">
            <a:noFill/>
            <a:miter lim="800000"/>
            <a:headEnd/>
            <a:tailEnd/>
          </a:ln>
        </p:spPr>
      </p:pic>
      <p:pic>
        <p:nvPicPr>
          <p:cNvPr id="36867" name="Рисунок 13"/>
          <p:cNvPicPr preferRelativeResize="0">
            <a:picLocks noChangeArrowheads="1"/>
          </p:cNvPicPr>
          <p:nvPr/>
        </p:nvPicPr>
        <p:blipFill>
          <a:blip r:embed="rId4"/>
          <a:srcRect/>
          <a:stretch>
            <a:fillRect/>
          </a:stretch>
        </p:blipFill>
        <p:spPr bwMode="auto">
          <a:xfrm>
            <a:off x="6084888" y="2805113"/>
            <a:ext cx="2916237" cy="2195512"/>
          </a:xfrm>
          <a:prstGeom prst="rect">
            <a:avLst/>
          </a:prstGeom>
          <a:noFill/>
          <a:ln w="9525">
            <a:noFill/>
            <a:miter lim="800000"/>
            <a:headEnd/>
            <a:tailEnd/>
          </a:ln>
        </p:spPr>
      </p:pic>
      <p:sp>
        <p:nvSpPr>
          <p:cNvPr id="36868" name="Rectangle 4"/>
          <p:cNvSpPr>
            <a:spLocks noChangeArrowheads="1"/>
          </p:cNvSpPr>
          <p:nvPr/>
        </p:nvSpPr>
        <p:spPr bwMode="auto">
          <a:xfrm>
            <a:off x="500063" y="142875"/>
            <a:ext cx="8358187" cy="461963"/>
          </a:xfrm>
          <a:prstGeom prst="rect">
            <a:avLst/>
          </a:prstGeom>
          <a:noFill/>
          <a:ln w="9525">
            <a:noFill/>
            <a:miter lim="800000"/>
            <a:headEnd/>
            <a:tailEnd/>
          </a:ln>
        </p:spPr>
        <p:txBody>
          <a:bodyPr anchor="ctr">
            <a:spAutoFit/>
          </a:bodyPr>
          <a:lstStyle/>
          <a:p>
            <a:pPr algn="ctr" eaLnBrk="0" hangingPunct="0"/>
            <a:r>
              <a:rPr lang="uk-UA" sz="2400" b="1">
                <a:solidFill>
                  <a:srgbClr val="FF0000"/>
                </a:solidFill>
                <a:latin typeface="Times New Roman" pitchFamily="18" charset="0"/>
                <a:cs typeface="Times New Roman" pitchFamily="18" charset="0"/>
              </a:rPr>
              <a:t>БОЄПРИПАСИ, ЩО НЕ ВИБУХНУЛИ</a:t>
            </a:r>
            <a:endParaRPr lang="uk-UA" sz="3200">
              <a:solidFill>
                <a:srgbClr val="FF0000"/>
              </a:solidFill>
            </a:endParaRPr>
          </a:p>
        </p:txBody>
      </p:sp>
      <p:sp>
        <p:nvSpPr>
          <p:cNvPr id="36869" name="Rectangle 5"/>
          <p:cNvSpPr>
            <a:spLocks noChangeArrowheads="1"/>
          </p:cNvSpPr>
          <p:nvPr/>
        </p:nvSpPr>
        <p:spPr bwMode="auto">
          <a:xfrm>
            <a:off x="285750" y="642938"/>
            <a:ext cx="8715375" cy="2154237"/>
          </a:xfrm>
          <a:prstGeom prst="rect">
            <a:avLst/>
          </a:prstGeom>
          <a:noFill/>
          <a:ln w="9525">
            <a:noFill/>
            <a:miter lim="800000"/>
            <a:headEnd/>
            <a:tailEnd/>
          </a:ln>
        </p:spPr>
        <p:txBody>
          <a:bodyPr anchor="ctr">
            <a:spAutoFit/>
          </a:bodyPr>
          <a:lstStyle/>
          <a:p>
            <a:pPr indent="539750" algn="just" eaLnBrk="0" hangingPunct="0"/>
            <a:r>
              <a:rPr lang="uk-UA" sz="1400" b="1">
                <a:solidFill>
                  <a:srgbClr val="000000"/>
                </a:solidFill>
                <a:latin typeface="Times New Roman" pitchFamily="18" charset="0"/>
                <a:cs typeface="Times New Roman" pitchFamily="18" charset="0"/>
              </a:rPr>
              <a:t>   </a:t>
            </a:r>
            <a:endParaRPr lang="uk-UA" sz="600"/>
          </a:p>
          <a:p>
            <a:pPr indent="539750" algn="just" eaLnBrk="0" hangingPunct="0"/>
            <a:r>
              <a:rPr lang="uk-UA" sz="2000" b="1">
                <a:solidFill>
                  <a:srgbClr val="000000"/>
                </a:solidFill>
                <a:latin typeface="Times New Roman" pitchFamily="18" charset="0"/>
                <a:cs typeface="Times New Roman" pitchFamily="18" charset="0"/>
              </a:rPr>
              <a:t>Боєприпас, що не вибухнув</a:t>
            </a:r>
            <a:r>
              <a:rPr lang="uk-UA" sz="2000" i="1">
                <a:solidFill>
                  <a:srgbClr val="000000"/>
                </a:solidFill>
                <a:latin typeface="Times New Roman" pitchFamily="18" charset="0"/>
                <a:cs typeface="Times New Roman" pitchFamily="18" charset="0"/>
              </a:rPr>
              <a:t> </a:t>
            </a:r>
            <a:r>
              <a:rPr lang="uk-UA" sz="2000" b="1">
                <a:solidFill>
                  <a:srgbClr val="000000"/>
                </a:solidFill>
                <a:latin typeface="Times New Roman" pitchFamily="18" charset="0"/>
                <a:cs typeface="Times New Roman" pitchFamily="18" charset="0"/>
              </a:rPr>
              <a:t>̶ </a:t>
            </a:r>
            <a:r>
              <a:rPr lang="uk-UA" sz="2000">
                <a:solidFill>
                  <a:srgbClr val="000000"/>
                </a:solidFill>
                <a:latin typeface="Times New Roman" pitchFamily="18" charset="0"/>
                <a:cs typeface="Times New Roman" pitchFamily="18" charset="0"/>
              </a:rPr>
              <a:t>вибухонебезпечний предмет, підготовлений до використання або використаний шляхом установлення капсуля, запалу/підривника / детонатора, переведення в бойове положення або іншим чином. Він міг бути вистрілений, скинутий, запущений або випущений, проте не вибухнув через або несправність, або конструкцію, або з будь-якої іншої причини. </a:t>
            </a:r>
            <a:endParaRPr lang="uk-UA" sz="28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4"/>
          <p:cNvSpPr>
            <a:spLocks noChangeArrowheads="1"/>
          </p:cNvSpPr>
          <p:nvPr/>
        </p:nvSpPr>
        <p:spPr bwMode="auto">
          <a:xfrm>
            <a:off x="500063" y="142875"/>
            <a:ext cx="8358187" cy="461963"/>
          </a:xfrm>
          <a:prstGeom prst="rect">
            <a:avLst/>
          </a:prstGeom>
          <a:noFill/>
          <a:ln w="9525">
            <a:noFill/>
            <a:miter lim="800000"/>
            <a:headEnd/>
            <a:tailEnd/>
          </a:ln>
        </p:spPr>
        <p:txBody>
          <a:bodyPr anchor="ctr">
            <a:spAutoFit/>
          </a:bodyPr>
          <a:lstStyle/>
          <a:p>
            <a:pPr algn="ctr" eaLnBrk="0" hangingPunct="0"/>
            <a:r>
              <a:rPr lang="uk-UA" sz="2400" b="1">
                <a:solidFill>
                  <a:srgbClr val="FF0000"/>
                </a:solidFill>
                <a:latin typeface="Times New Roman" pitchFamily="18" charset="0"/>
                <a:cs typeface="Times New Roman" pitchFamily="18" charset="0"/>
              </a:rPr>
              <a:t>ЗАЛИШЕНІ ВИБУХОНЕБЕЗПЕЧНІ БОЄПРИПАСИ</a:t>
            </a:r>
            <a:endParaRPr lang="uk-UA" sz="3200">
              <a:solidFill>
                <a:srgbClr val="FF0000"/>
              </a:solidFill>
            </a:endParaRPr>
          </a:p>
        </p:txBody>
      </p:sp>
      <p:sp>
        <p:nvSpPr>
          <p:cNvPr id="37890" name="Rectangle 5"/>
          <p:cNvSpPr>
            <a:spLocks noChangeArrowheads="1"/>
          </p:cNvSpPr>
          <p:nvPr/>
        </p:nvSpPr>
        <p:spPr bwMode="auto">
          <a:xfrm>
            <a:off x="285750" y="500063"/>
            <a:ext cx="8715375" cy="1538287"/>
          </a:xfrm>
          <a:prstGeom prst="rect">
            <a:avLst/>
          </a:prstGeom>
          <a:noFill/>
          <a:ln w="9525">
            <a:noFill/>
            <a:miter lim="800000"/>
            <a:headEnd/>
            <a:tailEnd/>
          </a:ln>
        </p:spPr>
        <p:txBody>
          <a:bodyPr anchor="ctr">
            <a:spAutoFit/>
          </a:bodyPr>
          <a:lstStyle/>
          <a:p>
            <a:pPr indent="539750" algn="just" eaLnBrk="0" hangingPunct="0"/>
            <a:r>
              <a:rPr lang="uk-UA" sz="1400" b="1">
                <a:solidFill>
                  <a:srgbClr val="000000"/>
                </a:solidFill>
                <a:latin typeface="Times New Roman" pitchFamily="18" charset="0"/>
                <a:cs typeface="Times New Roman" pitchFamily="18" charset="0"/>
              </a:rPr>
              <a:t>   </a:t>
            </a:r>
            <a:endParaRPr lang="uk-UA" sz="600"/>
          </a:p>
          <a:p>
            <a:pPr indent="539750" algn="just" eaLnBrk="0" hangingPunct="0"/>
            <a:r>
              <a:rPr lang="uk-UA" sz="2000" b="1">
                <a:solidFill>
                  <a:srgbClr val="000000"/>
                </a:solidFill>
                <a:latin typeface="Times New Roman" pitchFamily="18" charset="0"/>
                <a:cs typeface="Times New Roman" pitchFamily="18" charset="0"/>
              </a:rPr>
              <a:t>Залишені вибухонебезпечні боєприпаси </a:t>
            </a:r>
            <a:r>
              <a:rPr lang="uk-UA" sz="2000">
                <a:solidFill>
                  <a:srgbClr val="000000"/>
                </a:solidFill>
                <a:latin typeface="Times New Roman" pitchFamily="18" charset="0"/>
                <a:cs typeface="Times New Roman" pitchFamily="18" charset="0"/>
              </a:rPr>
              <a:t>це вибухонебезпечні боєприпаси, що не були використані під час збройного конфлікту та були залишені або кинуті однією зі сторін збройного конфлікту і більше не знаходяться під контролем жодної зі сторін конфлікту.</a:t>
            </a:r>
          </a:p>
        </p:txBody>
      </p:sp>
      <p:pic>
        <p:nvPicPr>
          <p:cNvPr id="37891" name="Рисунок 6"/>
          <p:cNvPicPr>
            <a:picLocks noChangeAspect="1"/>
          </p:cNvPicPr>
          <p:nvPr/>
        </p:nvPicPr>
        <p:blipFill>
          <a:blip r:embed="rId2"/>
          <a:srcRect b="13618"/>
          <a:stretch>
            <a:fillRect/>
          </a:stretch>
        </p:blipFill>
        <p:spPr bwMode="auto">
          <a:xfrm>
            <a:off x="541338" y="2143125"/>
            <a:ext cx="3887787" cy="2771775"/>
          </a:xfrm>
          <a:prstGeom prst="rect">
            <a:avLst/>
          </a:prstGeom>
          <a:noFill/>
          <a:ln w="9525">
            <a:noFill/>
            <a:miter lim="800000"/>
            <a:headEnd/>
            <a:tailEnd/>
          </a:ln>
        </p:spPr>
      </p:pic>
      <p:pic>
        <p:nvPicPr>
          <p:cNvPr id="37892" name="Рисунок 7"/>
          <p:cNvPicPr>
            <a:picLocks noChangeAspect="1"/>
          </p:cNvPicPr>
          <p:nvPr/>
        </p:nvPicPr>
        <p:blipFill>
          <a:blip r:embed="rId3"/>
          <a:srcRect/>
          <a:stretch>
            <a:fillRect/>
          </a:stretch>
        </p:blipFill>
        <p:spPr bwMode="auto">
          <a:xfrm>
            <a:off x="4857750" y="2157413"/>
            <a:ext cx="3887788" cy="277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ChangeArrowheads="1"/>
          </p:cNvSpPr>
          <p:nvPr/>
        </p:nvSpPr>
        <p:spPr bwMode="auto">
          <a:xfrm>
            <a:off x="285750" y="142875"/>
            <a:ext cx="8572500" cy="461963"/>
          </a:xfrm>
          <a:prstGeom prst="rect">
            <a:avLst/>
          </a:prstGeom>
          <a:noFill/>
          <a:ln w="9525">
            <a:noFill/>
            <a:miter lim="800000"/>
            <a:headEnd/>
            <a:tailEnd/>
          </a:ln>
        </p:spPr>
        <p:txBody>
          <a:bodyPr anchor="ctr">
            <a:spAutoFit/>
          </a:bodyPr>
          <a:lstStyle/>
          <a:p>
            <a:pPr algn="ctr" eaLnBrk="0" hangingPunct="0"/>
            <a:r>
              <a:rPr lang="uk-UA" sz="2400" b="1">
                <a:solidFill>
                  <a:srgbClr val="FF0000"/>
                </a:solidFill>
                <a:latin typeface="Times New Roman" pitchFamily="18" charset="0"/>
                <a:cs typeface="Times New Roman" pitchFamily="18" charset="0"/>
              </a:rPr>
              <a:t>САМОРОБНІ ВИБУХОВІ ПРИСТРОЇ ТА МІНИ-ПАСТКИ   </a:t>
            </a:r>
            <a:endParaRPr lang="uk-UA" sz="3200">
              <a:solidFill>
                <a:srgbClr val="FF0000"/>
              </a:solidFill>
            </a:endParaRPr>
          </a:p>
        </p:txBody>
      </p:sp>
      <p:sp>
        <p:nvSpPr>
          <p:cNvPr id="38914" name="Rectangle 5"/>
          <p:cNvSpPr>
            <a:spLocks noChangeArrowheads="1"/>
          </p:cNvSpPr>
          <p:nvPr/>
        </p:nvSpPr>
        <p:spPr bwMode="auto">
          <a:xfrm>
            <a:off x="285750" y="571500"/>
            <a:ext cx="8715375" cy="1938338"/>
          </a:xfrm>
          <a:prstGeom prst="rect">
            <a:avLst/>
          </a:prstGeom>
          <a:noFill/>
          <a:ln w="9525">
            <a:noFill/>
            <a:miter lim="800000"/>
            <a:headEnd/>
            <a:tailEnd/>
          </a:ln>
        </p:spPr>
        <p:txBody>
          <a:bodyPr anchor="ctr">
            <a:spAutoFit/>
          </a:bodyPr>
          <a:lstStyle/>
          <a:p>
            <a:pPr indent="539750" algn="just" eaLnBrk="0" hangingPunct="0"/>
            <a:r>
              <a:rPr lang="uk-UA" sz="1400" b="1">
                <a:solidFill>
                  <a:srgbClr val="000000"/>
                </a:solidFill>
                <a:latin typeface="Times New Roman" pitchFamily="18" charset="0"/>
                <a:cs typeface="Times New Roman" pitchFamily="18" charset="0"/>
              </a:rPr>
              <a:t>  </a:t>
            </a:r>
            <a:r>
              <a:rPr lang="uk-UA" sz="2000">
                <a:solidFill>
                  <a:srgbClr val="000000"/>
                </a:solidFill>
                <a:latin typeface="Times New Roman" pitchFamily="18" charset="0"/>
                <a:cs typeface="Times New Roman" pitchFamily="18" charset="0"/>
              </a:rPr>
              <a:t>Саморобний вибуховий пристрій це закладений або виготовлений кустарним способом  пристрій, який містить вибухову речовину, руйнівні, смертоносні, токсичні, запалювальні, піротехнічні матеріали або хімікати, призначений для того, щоб знищувати, калічити, відволікати або тероризувати. Може включати елементи з військових запасів, проте, як правило, виготовляється із невійськових компонентів.</a:t>
            </a:r>
          </a:p>
        </p:txBody>
      </p:sp>
      <p:pic>
        <p:nvPicPr>
          <p:cNvPr id="38915" name="Рисунок 5"/>
          <p:cNvPicPr>
            <a:picLocks noChangeAspect="1" noChangeArrowheads="1"/>
          </p:cNvPicPr>
          <p:nvPr/>
        </p:nvPicPr>
        <p:blipFill>
          <a:blip r:embed="rId2"/>
          <a:srcRect r="7521" b="18649"/>
          <a:stretch>
            <a:fillRect/>
          </a:stretch>
        </p:blipFill>
        <p:spPr bwMode="auto">
          <a:xfrm>
            <a:off x="2500313" y="2500313"/>
            <a:ext cx="4143375" cy="242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2"/>
          <a:srcRect/>
          <a:stretch>
            <a:fillRect/>
          </a:stretch>
        </p:blipFill>
        <p:spPr bwMode="auto">
          <a:xfrm>
            <a:off x="630238" y="473075"/>
            <a:ext cx="2901950" cy="2001838"/>
          </a:xfrm>
          <a:prstGeom prst="rect">
            <a:avLst/>
          </a:prstGeom>
          <a:noFill/>
          <a:ln w="9525">
            <a:noFill/>
            <a:miter lim="800000"/>
            <a:headEnd/>
            <a:tailEnd/>
          </a:ln>
        </p:spPr>
      </p:pic>
      <p:pic>
        <p:nvPicPr>
          <p:cNvPr id="4" name="Picture 3"/>
          <p:cNvPicPr>
            <a:picLocks noChangeAspect="1" noChangeArrowheads="1"/>
          </p:cNvPicPr>
          <p:nvPr/>
        </p:nvPicPr>
        <p:blipFill>
          <a:blip r:embed="rId3"/>
          <a:srcRect/>
          <a:stretch>
            <a:fillRect/>
          </a:stretch>
        </p:blipFill>
        <p:spPr bwMode="auto">
          <a:xfrm>
            <a:off x="5051425" y="355600"/>
            <a:ext cx="3171825" cy="2232025"/>
          </a:xfrm>
          <a:prstGeom prst="rect">
            <a:avLst/>
          </a:prstGeom>
          <a:noFill/>
          <a:ln w="9525">
            <a:noFill/>
            <a:miter lim="800000"/>
            <a:headEnd/>
            <a:tailEnd/>
          </a:ln>
        </p:spPr>
      </p:pic>
      <p:pic>
        <p:nvPicPr>
          <p:cNvPr id="5" name="Picture 5"/>
          <p:cNvPicPr>
            <a:picLocks noChangeAspect="1" noChangeArrowheads="1"/>
          </p:cNvPicPr>
          <p:nvPr/>
        </p:nvPicPr>
        <p:blipFill>
          <a:blip r:embed="rId4"/>
          <a:srcRect/>
          <a:stretch>
            <a:fillRect/>
          </a:stretch>
        </p:blipFill>
        <p:spPr bwMode="auto">
          <a:xfrm>
            <a:off x="792163" y="2660650"/>
            <a:ext cx="3167062" cy="2159000"/>
          </a:xfrm>
          <a:prstGeom prst="rect">
            <a:avLst/>
          </a:prstGeom>
          <a:noFill/>
          <a:ln w="9525">
            <a:noFill/>
            <a:miter lim="800000"/>
            <a:headEnd/>
            <a:tailEnd/>
          </a:ln>
        </p:spPr>
      </p:pic>
      <p:pic>
        <p:nvPicPr>
          <p:cNvPr id="6" name="Picture 4"/>
          <p:cNvPicPr>
            <a:picLocks noChangeAspect="1" noChangeArrowheads="1"/>
          </p:cNvPicPr>
          <p:nvPr/>
        </p:nvPicPr>
        <p:blipFill>
          <a:blip r:embed="rId5"/>
          <a:srcRect/>
          <a:stretch>
            <a:fillRect/>
          </a:stretch>
        </p:blipFill>
        <p:spPr bwMode="auto">
          <a:xfrm>
            <a:off x="4895850" y="2690813"/>
            <a:ext cx="3149600" cy="2163762"/>
          </a:xfrm>
          <a:prstGeom prst="rect">
            <a:avLst/>
          </a:prstGeom>
          <a:noFill/>
          <a:ln w="9525">
            <a:noFill/>
            <a:miter lim="800000"/>
            <a:headEnd/>
            <a:tailEnd/>
          </a:ln>
        </p:spPr>
      </p:pic>
      <p:pic>
        <p:nvPicPr>
          <p:cNvPr id="7" name="Picture 2"/>
          <p:cNvPicPr>
            <a:picLocks noChangeAspect="1" noChangeArrowheads="1"/>
          </p:cNvPicPr>
          <p:nvPr/>
        </p:nvPicPr>
        <p:blipFill>
          <a:blip r:embed="rId6"/>
          <a:srcRect/>
          <a:stretch>
            <a:fillRect/>
          </a:stretch>
        </p:blipFill>
        <p:spPr bwMode="auto">
          <a:xfrm>
            <a:off x="928688" y="357188"/>
            <a:ext cx="6740525" cy="4492625"/>
          </a:xfrm>
          <a:prstGeom prst="rect">
            <a:avLst/>
          </a:prstGeom>
          <a:noFill/>
          <a:ln w="9525">
            <a:noFill/>
            <a:miter lim="800000"/>
            <a:headEnd/>
            <a:tailEnd/>
          </a:ln>
        </p:spPr>
      </p:pic>
      <p:pic>
        <p:nvPicPr>
          <p:cNvPr id="8" name="Picture 8"/>
          <p:cNvPicPr>
            <a:picLocks noChangeAspect="1" noChangeArrowheads="1"/>
          </p:cNvPicPr>
          <p:nvPr/>
        </p:nvPicPr>
        <p:blipFill>
          <a:blip r:embed="rId7"/>
          <a:srcRect/>
          <a:stretch>
            <a:fillRect/>
          </a:stretch>
        </p:blipFill>
        <p:spPr bwMode="auto">
          <a:xfrm>
            <a:off x="928688" y="357188"/>
            <a:ext cx="6918325" cy="4611687"/>
          </a:xfrm>
          <a:prstGeom prst="rect">
            <a:avLst/>
          </a:prstGeom>
          <a:noFill/>
          <a:ln w="9525">
            <a:noFill/>
            <a:miter lim="800000"/>
            <a:headEnd/>
            <a:tailEnd/>
          </a:ln>
        </p:spPr>
      </p:pic>
      <p:pic>
        <p:nvPicPr>
          <p:cNvPr id="9" name="Picture 6"/>
          <p:cNvPicPr>
            <a:picLocks noChangeAspect="1" noChangeArrowheads="1"/>
          </p:cNvPicPr>
          <p:nvPr/>
        </p:nvPicPr>
        <p:blipFill>
          <a:blip r:embed="rId8"/>
          <a:srcRect/>
          <a:stretch>
            <a:fillRect/>
          </a:stretch>
        </p:blipFill>
        <p:spPr bwMode="auto">
          <a:xfrm>
            <a:off x="642938" y="214313"/>
            <a:ext cx="7451725" cy="5232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fill="hold" nodeType="clickEffect">
                                  <p:stCondLst>
                                    <p:cond delay="0"/>
                                  </p:stCondLst>
                                  <p:childTnLst>
                                    <p:set>
                                      <p:cBhvr additive="repl">
                                        <p:cTn id="6" dur="1" fill="hold">
                                          <p:stCondLst>
                                            <p:cond delay="0"/>
                                          </p:stCondLst>
                                        </p:cTn>
                                        <p:tgtEl>
                                          <p:spTgt spid="4"/>
                                        </p:tgtEl>
                                        <p:attrNameLst>
                                          <p:attrName>style.visibility</p:attrName>
                                        </p:attrNameLst>
                                      </p:cBhvr>
                                      <p:to>
                                        <p:strVal val="visible"/>
                                      </p:to>
                                    </p:set>
                                    <p:anim calcmode="lin" valueType="num">
                                      <p:cBhvr additive="repl">
                                        <p:cTn id="7" dur="500" decel="50000" fill="hold">
                                          <p:stCondLst>
                                            <p:cond delay="0"/>
                                          </p:stCondLst>
                                        </p:cTn>
                                        <p:tgtEl>
                                          <p:spTgt spid="4"/>
                                        </p:tgtEl>
                                        <p:attrNameLst>
                                          <p:attrName>r</p:attrName>
                                        </p:attrNameLst>
                                      </p:cBhvr>
                                      <p:tavLst>
                                        <p:tav tm="100000">
                                          <p:val>
                                            <p:strVal val="-90"/>
                                          </p:val>
                                        </p:tav>
                                        <p:tav tm="100000">
                                          <p:val>
                                            <p:strVal val="0"/>
                                          </p:val>
                                        </p:tav>
                                      </p:tavLst>
                                    </p:anim>
                                    <p:anim calcmode="lin" valueType="num">
                                      <p:cBhvr additive="repl">
                                        <p:cTn id="8" dur="500" decel="50000" fill="hold">
                                          <p:stCondLst>
                                            <p:cond delay="0"/>
                                          </p:stCondLst>
                                        </p:cTn>
                                        <p:tgtEl>
                                          <p:spTgt spid="4"/>
                                        </p:tgtEl>
                                        <p:attrNameLst>
                                          <p:attrName>ppt_w</p:attrName>
                                        </p:attrNameLst>
                                      </p:cBhvr>
                                      <p:tavLst>
                                        <p:tav tm="100000">
                                          <p:val>
                                            <p:strVal val="#ppt_w"/>
                                          </p:val>
                                        </p:tav>
                                        <p:tav tm="100000">
                                          <p:val>
                                            <p:strVal val="#ppt_w*.05"/>
                                          </p:val>
                                        </p:tav>
                                      </p:tavLst>
                                    </p:anim>
                                    <p:anim calcmode="lin" valueType="num">
                                      <p:cBhvr additive="repl">
                                        <p:cTn id="9" dur="500" accel="50000" fill="hold">
                                          <p:stCondLst>
                                            <p:cond delay="500"/>
                                          </p:stCondLst>
                                        </p:cTn>
                                        <p:tgtEl>
                                          <p:spTgt spid="4"/>
                                        </p:tgtEl>
                                        <p:attrNameLst>
                                          <p:attrName>ppt_w</p:attrName>
                                        </p:attrNameLst>
                                      </p:cBhvr>
                                      <p:tavLst>
                                        <p:tav tm="100000">
                                          <p:val>
                                            <p:strVal val="#ppt_w*.05"/>
                                          </p:val>
                                        </p:tav>
                                        <p:tav tm="100000">
                                          <p:val>
                                            <p:strVal val="#ppt_w"/>
                                          </p:val>
                                        </p:tav>
                                      </p:tavLst>
                                    </p:anim>
                                    <p:anim calcmode="lin" valueType="num">
                                      <p:cBhvr additive="repl">
                                        <p:cTn id="10" dur="1000" fill="hold"/>
                                        <p:tgtEl>
                                          <p:spTgt spid="4"/>
                                        </p:tgtEl>
                                        <p:attrNameLst>
                                          <p:attrName>ppt_h</p:attrName>
                                        </p:attrNameLst>
                                      </p:cBhvr>
                                      <p:tavLst>
                                        <p:tav tm="100000">
                                          <p:val>
                                            <p:strVal val="#ppt_h"/>
                                          </p:val>
                                        </p:tav>
                                        <p:tav tm="100000">
                                          <p:val>
                                            <p:strVal val="#ppt_h"/>
                                          </p:val>
                                        </p:tav>
                                      </p:tavLst>
                                    </p:anim>
                                    <p:anim calcmode="lin" valueType="num">
                                      <p:cBhvr additive="repl">
                                        <p:cTn id="11" dur="500" decel="50000" fill="hold">
                                          <p:stCondLst>
                                            <p:cond delay="0"/>
                                          </p:stCondLst>
                                        </p:cTn>
                                        <p:tgtEl>
                                          <p:spTgt spid="4"/>
                                        </p:tgtEl>
                                        <p:attrNameLst>
                                          <p:attrName>ppt_x</p:attrName>
                                        </p:attrNameLst>
                                      </p:cBhvr>
                                      <p:tavLst>
                                        <p:tav tm="100000">
                                          <p:val>
                                            <p:strVal val="#ppt_x+.4"/>
                                          </p:val>
                                        </p:tav>
                                        <p:tav tm="100000">
                                          <p:val>
                                            <p:strVal val="#ppt_x"/>
                                          </p:val>
                                        </p:tav>
                                      </p:tavLst>
                                    </p:anim>
                                    <p:anim calcmode="lin" valueType="num">
                                      <p:cBhvr additive="repl">
                                        <p:cTn id="12" dur="500" decel="50000" fill="hold">
                                          <p:stCondLst>
                                            <p:cond delay="0"/>
                                          </p:stCondLst>
                                        </p:cTn>
                                        <p:tgtEl>
                                          <p:spTgt spid="4"/>
                                        </p:tgtEl>
                                        <p:attrNameLst>
                                          <p:attrName>ppt_y</p:attrName>
                                        </p:attrNameLst>
                                      </p:cBhvr>
                                      <p:tavLst>
                                        <p:tav tm="100000">
                                          <p:val>
                                            <p:strVal val="#ppt_y-.2"/>
                                          </p:val>
                                        </p:tav>
                                        <p:tav tm="100000">
                                          <p:val>
                                            <p:strVal val="#ppt_y+.1"/>
                                          </p:val>
                                        </p:tav>
                                      </p:tavLst>
                                    </p:anim>
                                    <p:anim calcmode="lin" valueType="num">
                                      <p:cBhvr additive="repl">
                                        <p:cTn id="13" dur="500" accel="50000" fill="hold">
                                          <p:stCondLst>
                                            <p:cond delay="500"/>
                                          </p:stCondLst>
                                        </p:cTn>
                                        <p:tgtEl>
                                          <p:spTgt spid="4"/>
                                        </p:tgtEl>
                                        <p:attrNameLst>
                                          <p:attrName>ppt_y</p:attrName>
                                        </p:attrNameLst>
                                      </p:cBhvr>
                                      <p:tavLst>
                                        <p:tav tm="100000">
                                          <p:val>
                                            <p:strVal val="#ppt_y+.1"/>
                                          </p:val>
                                        </p:tav>
                                        <p:tav tm="100000">
                                          <p:val>
                                            <p:strVal val="#ppt_y"/>
                                          </p:val>
                                        </p:tav>
                                      </p:tavLst>
                                    </p:anim>
                                    <p:animEffect transition="in" filter="fade">
                                      <p:cBhvr additive="repl">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fill="hold" nodeType="clickEffect">
                                  <p:stCondLst>
                                    <p:cond delay="0"/>
                                  </p:stCondLst>
                                  <p:childTnLst>
                                    <p:set>
                                      <p:cBhvr additive="repl">
                                        <p:cTn id="18" dur="1" fill="hold">
                                          <p:stCondLst>
                                            <p:cond delay="0"/>
                                          </p:stCondLst>
                                        </p:cTn>
                                        <p:tgtEl>
                                          <p:spTgt spid="5"/>
                                        </p:tgtEl>
                                        <p:attrNameLst>
                                          <p:attrName>style.visibility</p:attrName>
                                        </p:attrNameLst>
                                      </p:cBhvr>
                                      <p:to>
                                        <p:strVal val="visible"/>
                                      </p:to>
                                    </p:set>
                                    <p:anim calcmode="lin" valueType="num">
                                      <p:cBhvr additive="repl">
                                        <p:cTn id="19" dur="500" decel="50000" fill="hold">
                                          <p:stCondLst>
                                            <p:cond delay="0"/>
                                          </p:stCondLst>
                                        </p:cTn>
                                        <p:tgtEl>
                                          <p:spTgt spid="5"/>
                                        </p:tgtEl>
                                        <p:attrNameLst>
                                          <p:attrName>r</p:attrName>
                                        </p:attrNameLst>
                                      </p:cBhvr>
                                      <p:tavLst>
                                        <p:tav tm="100000">
                                          <p:val>
                                            <p:strVal val="-90"/>
                                          </p:val>
                                        </p:tav>
                                        <p:tav tm="100000">
                                          <p:val>
                                            <p:strVal val="0"/>
                                          </p:val>
                                        </p:tav>
                                      </p:tavLst>
                                    </p:anim>
                                    <p:anim calcmode="lin" valueType="num">
                                      <p:cBhvr additive="repl">
                                        <p:cTn id="20" dur="500" decel="50000" fill="hold">
                                          <p:stCondLst>
                                            <p:cond delay="0"/>
                                          </p:stCondLst>
                                        </p:cTn>
                                        <p:tgtEl>
                                          <p:spTgt spid="5"/>
                                        </p:tgtEl>
                                        <p:attrNameLst>
                                          <p:attrName>ppt_w</p:attrName>
                                        </p:attrNameLst>
                                      </p:cBhvr>
                                      <p:tavLst>
                                        <p:tav tm="100000">
                                          <p:val>
                                            <p:strVal val="#ppt_w"/>
                                          </p:val>
                                        </p:tav>
                                        <p:tav tm="100000">
                                          <p:val>
                                            <p:strVal val="#ppt_w*.05"/>
                                          </p:val>
                                        </p:tav>
                                      </p:tavLst>
                                    </p:anim>
                                    <p:anim calcmode="lin" valueType="num">
                                      <p:cBhvr additive="repl">
                                        <p:cTn id="21" dur="500" accel="50000" fill="hold">
                                          <p:stCondLst>
                                            <p:cond delay="500"/>
                                          </p:stCondLst>
                                        </p:cTn>
                                        <p:tgtEl>
                                          <p:spTgt spid="5"/>
                                        </p:tgtEl>
                                        <p:attrNameLst>
                                          <p:attrName>ppt_w</p:attrName>
                                        </p:attrNameLst>
                                      </p:cBhvr>
                                      <p:tavLst>
                                        <p:tav tm="100000">
                                          <p:val>
                                            <p:strVal val="#ppt_w*.05"/>
                                          </p:val>
                                        </p:tav>
                                        <p:tav tm="100000">
                                          <p:val>
                                            <p:strVal val="#ppt_w"/>
                                          </p:val>
                                        </p:tav>
                                      </p:tavLst>
                                    </p:anim>
                                    <p:anim calcmode="lin" valueType="num">
                                      <p:cBhvr additive="repl">
                                        <p:cTn id="22" dur="1000" fill="hold"/>
                                        <p:tgtEl>
                                          <p:spTgt spid="5"/>
                                        </p:tgtEl>
                                        <p:attrNameLst>
                                          <p:attrName>ppt_h</p:attrName>
                                        </p:attrNameLst>
                                      </p:cBhvr>
                                      <p:tavLst>
                                        <p:tav tm="100000">
                                          <p:val>
                                            <p:strVal val="#ppt_h"/>
                                          </p:val>
                                        </p:tav>
                                        <p:tav tm="100000">
                                          <p:val>
                                            <p:strVal val="#ppt_h"/>
                                          </p:val>
                                        </p:tav>
                                      </p:tavLst>
                                    </p:anim>
                                    <p:anim calcmode="lin" valueType="num">
                                      <p:cBhvr additive="repl">
                                        <p:cTn id="23" dur="500" decel="50000" fill="hold">
                                          <p:stCondLst>
                                            <p:cond delay="0"/>
                                          </p:stCondLst>
                                        </p:cTn>
                                        <p:tgtEl>
                                          <p:spTgt spid="5"/>
                                        </p:tgtEl>
                                        <p:attrNameLst>
                                          <p:attrName>ppt_x</p:attrName>
                                        </p:attrNameLst>
                                      </p:cBhvr>
                                      <p:tavLst>
                                        <p:tav tm="100000">
                                          <p:val>
                                            <p:strVal val="#ppt_x+.4"/>
                                          </p:val>
                                        </p:tav>
                                        <p:tav tm="100000">
                                          <p:val>
                                            <p:strVal val="#ppt_x"/>
                                          </p:val>
                                        </p:tav>
                                      </p:tavLst>
                                    </p:anim>
                                    <p:anim calcmode="lin" valueType="num">
                                      <p:cBhvr additive="repl">
                                        <p:cTn id="24" dur="500" decel="50000" fill="hold">
                                          <p:stCondLst>
                                            <p:cond delay="0"/>
                                          </p:stCondLst>
                                        </p:cTn>
                                        <p:tgtEl>
                                          <p:spTgt spid="5"/>
                                        </p:tgtEl>
                                        <p:attrNameLst>
                                          <p:attrName>ppt_y</p:attrName>
                                        </p:attrNameLst>
                                      </p:cBhvr>
                                      <p:tavLst>
                                        <p:tav tm="100000">
                                          <p:val>
                                            <p:strVal val="#ppt_y-.2"/>
                                          </p:val>
                                        </p:tav>
                                        <p:tav tm="100000">
                                          <p:val>
                                            <p:strVal val="#ppt_y+.1"/>
                                          </p:val>
                                        </p:tav>
                                      </p:tavLst>
                                    </p:anim>
                                    <p:anim calcmode="lin" valueType="num">
                                      <p:cBhvr additive="repl">
                                        <p:cTn id="25" dur="500" accel="50000" fill="hold">
                                          <p:stCondLst>
                                            <p:cond delay="500"/>
                                          </p:stCondLst>
                                        </p:cTn>
                                        <p:tgtEl>
                                          <p:spTgt spid="5"/>
                                        </p:tgtEl>
                                        <p:attrNameLst>
                                          <p:attrName>ppt_y</p:attrName>
                                        </p:attrNameLst>
                                      </p:cBhvr>
                                      <p:tavLst>
                                        <p:tav tm="100000">
                                          <p:val>
                                            <p:strVal val="#ppt_y+.1"/>
                                          </p:val>
                                        </p:tav>
                                        <p:tav tm="100000">
                                          <p:val>
                                            <p:strVal val="#ppt_y"/>
                                          </p:val>
                                        </p:tav>
                                      </p:tavLst>
                                    </p:anim>
                                    <p:animEffect transition="in" filter="fade">
                                      <p:cBhvr additive="repl">
                                        <p:cTn id="26" dur="1000" decel="50000">
                                          <p:stCondLst>
                                            <p:cond delay="0"/>
                                          </p:stCondLst>
                                        </p:cTn>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fill="hold" nodeType="clickEffect">
                                  <p:stCondLst>
                                    <p:cond delay="0"/>
                                  </p:stCondLst>
                                  <p:childTnLst>
                                    <p:set>
                                      <p:cBhvr additive="repl">
                                        <p:cTn id="30" dur="1" fill="hold">
                                          <p:stCondLst>
                                            <p:cond delay="0"/>
                                          </p:stCondLst>
                                        </p:cTn>
                                        <p:tgtEl>
                                          <p:spTgt spid="6"/>
                                        </p:tgtEl>
                                        <p:attrNameLst>
                                          <p:attrName>style.visibility</p:attrName>
                                        </p:attrNameLst>
                                      </p:cBhvr>
                                      <p:to>
                                        <p:strVal val="visible"/>
                                      </p:to>
                                    </p:set>
                                    <p:anim calcmode="lin" valueType="num">
                                      <p:cBhvr additive="repl">
                                        <p:cTn id="31" dur="500" decel="50000" fill="hold">
                                          <p:stCondLst>
                                            <p:cond delay="0"/>
                                          </p:stCondLst>
                                        </p:cTn>
                                        <p:tgtEl>
                                          <p:spTgt spid="6"/>
                                        </p:tgtEl>
                                        <p:attrNameLst>
                                          <p:attrName>r</p:attrName>
                                        </p:attrNameLst>
                                      </p:cBhvr>
                                      <p:tavLst>
                                        <p:tav tm="100000">
                                          <p:val>
                                            <p:strVal val="-90"/>
                                          </p:val>
                                        </p:tav>
                                        <p:tav tm="100000">
                                          <p:val>
                                            <p:strVal val="0"/>
                                          </p:val>
                                        </p:tav>
                                      </p:tavLst>
                                    </p:anim>
                                    <p:anim calcmode="lin" valueType="num">
                                      <p:cBhvr additive="repl">
                                        <p:cTn id="32" dur="500" decel="50000" fill="hold">
                                          <p:stCondLst>
                                            <p:cond delay="0"/>
                                          </p:stCondLst>
                                        </p:cTn>
                                        <p:tgtEl>
                                          <p:spTgt spid="6"/>
                                        </p:tgtEl>
                                        <p:attrNameLst>
                                          <p:attrName>ppt_w</p:attrName>
                                        </p:attrNameLst>
                                      </p:cBhvr>
                                      <p:tavLst>
                                        <p:tav tm="100000">
                                          <p:val>
                                            <p:strVal val="#ppt_w"/>
                                          </p:val>
                                        </p:tav>
                                        <p:tav tm="100000">
                                          <p:val>
                                            <p:strVal val="#ppt_w*.05"/>
                                          </p:val>
                                        </p:tav>
                                      </p:tavLst>
                                    </p:anim>
                                    <p:anim calcmode="lin" valueType="num">
                                      <p:cBhvr additive="repl">
                                        <p:cTn id="33" dur="500" accel="50000" fill="hold">
                                          <p:stCondLst>
                                            <p:cond delay="500"/>
                                          </p:stCondLst>
                                        </p:cTn>
                                        <p:tgtEl>
                                          <p:spTgt spid="6"/>
                                        </p:tgtEl>
                                        <p:attrNameLst>
                                          <p:attrName>ppt_w</p:attrName>
                                        </p:attrNameLst>
                                      </p:cBhvr>
                                      <p:tavLst>
                                        <p:tav tm="100000">
                                          <p:val>
                                            <p:strVal val="#ppt_w*.05"/>
                                          </p:val>
                                        </p:tav>
                                        <p:tav tm="100000">
                                          <p:val>
                                            <p:strVal val="#ppt_w"/>
                                          </p:val>
                                        </p:tav>
                                      </p:tavLst>
                                    </p:anim>
                                    <p:anim calcmode="lin" valueType="num">
                                      <p:cBhvr additive="repl">
                                        <p:cTn id="34" dur="1000" fill="hold"/>
                                        <p:tgtEl>
                                          <p:spTgt spid="6"/>
                                        </p:tgtEl>
                                        <p:attrNameLst>
                                          <p:attrName>ppt_h</p:attrName>
                                        </p:attrNameLst>
                                      </p:cBhvr>
                                      <p:tavLst>
                                        <p:tav tm="100000">
                                          <p:val>
                                            <p:strVal val="#ppt_h"/>
                                          </p:val>
                                        </p:tav>
                                        <p:tav tm="100000">
                                          <p:val>
                                            <p:strVal val="#ppt_h"/>
                                          </p:val>
                                        </p:tav>
                                      </p:tavLst>
                                    </p:anim>
                                    <p:anim calcmode="lin" valueType="num">
                                      <p:cBhvr additive="repl">
                                        <p:cTn id="35" dur="500" decel="50000" fill="hold">
                                          <p:stCondLst>
                                            <p:cond delay="0"/>
                                          </p:stCondLst>
                                        </p:cTn>
                                        <p:tgtEl>
                                          <p:spTgt spid="6"/>
                                        </p:tgtEl>
                                        <p:attrNameLst>
                                          <p:attrName>ppt_x</p:attrName>
                                        </p:attrNameLst>
                                      </p:cBhvr>
                                      <p:tavLst>
                                        <p:tav tm="100000">
                                          <p:val>
                                            <p:strVal val="#ppt_x+.4"/>
                                          </p:val>
                                        </p:tav>
                                        <p:tav tm="100000">
                                          <p:val>
                                            <p:strVal val="#ppt_x"/>
                                          </p:val>
                                        </p:tav>
                                      </p:tavLst>
                                    </p:anim>
                                    <p:anim calcmode="lin" valueType="num">
                                      <p:cBhvr additive="repl">
                                        <p:cTn id="36" dur="500" decel="50000" fill="hold">
                                          <p:stCondLst>
                                            <p:cond delay="0"/>
                                          </p:stCondLst>
                                        </p:cTn>
                                        <p:tgtEl>
                                          <p:spTgt spid="6"/>
                                        </p:tgtEl>
                                        <p:attrNameLst>
                                          <p:attrName>ppt_y</p:attrName>
                                        </p:attrNameLst>
                                      </p:cBhvr>
                                      <p:tavLst>
                                        <p:tav tm="100000">
                                          <p:val>
                                            <p:strVal val="#ppt_y-.2"/>
                                          </p:val>
                                        </p:tav>
                                        <p:tav tm="100000">
                                          <p:val>
                                            <p:strVal val="#ppt_y+.1"/>
                                          </p:val>
                                        </p:tav>
                                      </p:tavLst>
                                    </p:anim>
                                    <p:anim calcmode="lin" valueType="num">
                                      <p:cBhvr additive="repl">
                                        <p:cTn id="37" dur="500" accel="50000" fill="hold">
                                          <p:stCondLst>
                                            <p:cond delay="500"/>
                                          </p:stCondLst>
                                        </p:cTn>
                                        <p:tgtEl>
                                          <p:spTgt spid="6"/>
                                        </p:tgtEl>
                                        <p:attrNameLst>
                                          <p:attrName>ppt_y</p:attrName>
                                        </p:attrNameLst>
                                      </p:cBhvr>
                                      <p:tavLst>
                                        <p:tav tm="100000">
                                          <p:val>
                                            <p:strVal val="#ppt_y+.1"/>
                                          </p:val>
                                        </p:tav>
                                        <p:tav tm="100000">
                                          <p:val>
                                            <p:strVal val="#ppt_y"/>
                                          </p:val>
                                        </p:tav>
                                      </p:tavLst>
                                    </p:anim>
                                    <p:animEffect transition="in" filter="fade">
                                      <p:cBhvr additive="repl">
                                        <p:cTn id="38" dur="1000" decel="50000">
                                          <p:stCondLst>
                                            <p:cond delay="0"/>
                                          </p:stCondLst>
                                        </p:cTn>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additive="repl">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5" presetClass="entr" fill="hold" nodeType="clickEffect">
                                  <p:stCondLst>
                                    <p:cond delay="0"/>
                                  </p:stCondLst>
                                  <p:childTnLst>
                                    <p:set>
                                      <p:cBhvr additive="repl">
                                        <p:cTn id="50" dur="1" fill="hold">
                                          <p:stCondLst>
                                            <p:cond delay="0"/>
                                          </p:stCondLst>
                                        </p:cTn>
                                        <p:tgtEl>
                                          <p:spTgt spid="9"/>
                                        </p:tgtEl>
                                        <p:attrNameLst>
                                          <p:attrName>style.visibility</p:attrName>
                                        </p:attrNameLst>
                                      </p:cBhvr>
                                      <p:to>
                                        <p:strVal val="visible"/>
                                      </p:to>
                                    </p:set>
                                    <p:anim calcmode="lin" valueType="num">
                                      <p:cBhvr additive="repl">
                                        <p:cTn id="51" dur="500" decel="50000" fill="hold">
                                          <p:stCondLst>
                                            <p:cond delay="0"/>
                                          </p:stCondLst>
                                        </p:cTn>
                                        <p:tgtEl>
                                          <p:spTgt spid="9"/>
                                        </p:tgtEl>
                                        <p:attrNameLst>
                                          <p:attrName>r</p:attrName>
                                        </p:attrNameLst>
                                      </p:cBhvr>
                                      <p:tavLst>
                                        <p:tav tm="100000">
                                          <p:val>
                                            <p:strVal val="-90"/>
                                          </p:val>
                                        </p:tav>
                                        <p:tav tm="100000">
                                          <p:val>
                                            <p:strVal val="0"/>
                                          </p:val>
                                        </p:tav>
                                      </p:tavLst>
                                    </p:anim>
                                    <p:anim calcmode="lin" valueType="num">
                                      <p:cBhvr additive="repl">
                                        <p:cTn id="52" dur="500" decel="50000" fill="hold">
                                          <p:stCondLst>
                                            <p:cond delay="0"/>
                                          </p:stCondLst>
                                        </p:cTn>
                                        <p:tgtEl>
                                          <p:spTgt spid="9"/>
                                        </p:tgtEl>
                                        <p:attrNameLst>
                                          <p:attrName>ppt_w</p:attrName>
                                        </p:attrNameLst>
                                      </p:cBhvr>
                                      <p:tavLst>
                                        <p:tav tm="100000">
                                          <p:val>
                                            <p:strVal val="#ppt_w"/>
                                          </p:val>
                                        </p:tav>
                                        <p:tav tm="100000">
                                          <p:val>
                                            <p:strVal val="#ppt_w*.05"/>
                                          </p:val>
                                        </p:tav>
                                      </p:tavLst>
                                    </p:anim>
                                    <p:anim calcmode="lin" valueType="num">
                                      <p:cBhvr additive="repl">
                                        <p:cTn id="53" dur="500" accel="50000" fill="hold">
                                          <p:stCondLst>
                                            <p:cond delay="500"/>
                                          </p:stCondLst>
                                        </p:cTn>
                                        <p:tgtEl>
                                          <p:spTgt spid="9"/>
                                        </p:tgtEl>
                                        <p:attrNameLst>
                                          <p:attrName>ppt_w</p:attrName>
                                        </p:attrNameLst>
                                      </p:cBhvr>
                                      <p:tavLst>
                                        <p:tav tm="100000">
                                          <p:val>
                                            <p:strVal val="#ppt_w*.05"/>
                                          </p:val>
                                        </p:tav>
                                        <p:tav tm="100000">
                                          <p:val>
                                            <p:strVal val="#ppt_w"/>
                                          </p:val>
                                        </p:tav>
                                      </p:tavLst>
                                    </p:anim>
                                    <p:anim calcmode="lin" valueType="num">
                                      <p:cBhvr additive="repl">
                                        <p:cTn id="54" dur="1000" fill="hold"/>
                                        <p:tgtEl>
                                          <p:spTgt spid="9"/>
                                        </p:tgtEl>
                                        <p:attrNameLst>
                                          <p:attrName>ppt_h</p:attrName>
                                        </p:attrNameLst>
                                      </p:cBhvr>
                                      <p:tavLst>
                                        <p:tav tm="100000">
                                          <p:val>
                                            <p:strVal val="#ppt_h"/>
                                          </p:val>
                                        </p:tav>
                                        <p:tav tm="100000">
                                          <p:val>
                                            <p:strVal val="#ppt_h"/>
                                          </p:val>
                                        </p:tav>
                                      </p:tavLst>
                                    </p:anim>
                                    <p:anim calcmode="lin" valueType="num">
                                      <p:cBhvr additive="repl">
                                        <p:cTn id="55" dur="500" decel="50000" fill="hold">
                                          <p:stCondLst>
                                            <p:cond delay="0"/>
                                          </p:stCondLst>
                                        </p:cTn>
                                        <p:tgtEl>
                                          <p:spTgt spid="9"/>
                                        </p:tgtEl>
                                        <p:attrNameLst>
                                          <p:attrName>ppt_x</p:attrName>
                                        </p:attrNameLst>
                                      </p:cBhvr>
                                      <p:tavLst>
                                        <p:tav tm="100000">
                                          <p:val>
                                            <p:strVal val="#ppt_x+.4"/>
                                          </p:val>
                                        </p:tav>
                                        <p:tav tm="100000">
                                          <p:val>
                                            <p:strVal val="#ppt_x"/>
                                          </p:val>
                                        </p:tav>
                                      </p:tavLst>
                                    </p:anim>
                                    <p:anim calcmode="lin" valueType="num">
                                      <p:cBhvr additive="repl">
                                        <p:cTn id="56" dur="500" decel="50000" fill="hold">
                                          <p:stCondLst>
                                            <p:cond delay="0"/>
                                          </p:stCondLst>
                                        </p:cTn>
                                        <p:tgtEl>
                                          <p:spTgt spid="9"/>
                                        </p:tgtEl>
                                        <p:attrNameLst>
                                          <p:attrName>ppt_y</p:attrName>
                                        </p:attrNameLst>
                                      </p:cBhvr>
                                      <p:tavLst>
                                        <p:tav tm="100000">
                                          <p:val>
                                            <p:strVal val="#ppt_y-.2"/>
                                          </p:val>
                                        </p:tav>
                                        <p:tav tm="100000">
                                          <p:val>
                                            <p:strVal val="#ppt_y+.1"/>
                                          </p:val>
                                        </p:tav>
                                      </p:tavLst>
                                    </p:anim>
                                    <p:anim calcmode="lin" valueType="num">
                                      <p:cBhvr additive="repl">
                                        <p:cTn id="57" dur="500" accel="50000" fill="hold">
                                          <p:stCondLst>
                                            <p:cond delay="500"/>
                                          </p:stCondLst>
                                        </p:cTn>
                                        <p:tgtEl>
                                          <p:spTgt spid="9"/>
                                        </p:tgtEl>
                                        <p:attrNameLst>
                                          <p:attrName>ppt_y</p:attrName>
                                        </p:attrNameLst>
                                      </p:cBhvr>
                                      <p:tavLst>
                                        <p:tav tm="100000">
                                          <p:val>
                                            <p:strVal val="#ppt_y+.1"/>
                                          </p:val>
                                        </p:tav>
                                        <p:tav tm="100000">
                                          <p:val>
                                            <p:strVal val="#ppt_y"/>
                                          </p:val>
                                        </p:tav>
                                      </p:tavLst>
                                    </p:anim>
                                    <p:animEffect transition="in" filter="fade">
                                      <p:cBhvr additive="repl">
                                        <p:cTn id="58"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extLst>
          </p:cNvPr>
          <p:cNvSpPr/>
          <p:nvPr/>
        </p:nvSpPr>
        <p:spPr>
          <a:xfrm>
            <a:off x="304800" y="141288"/>
            <a:ext cx="8750300" cy="5270500"/>
          </a:xfrm>
          <a:prstGeom prst="rect">
            <a:avLst/>
          </a:prstGeom>
        </p:spPr>
        <p:txBody>
          <a:bodyPr lIns="68580" tIns="34290" rIns="68580" bIns="34290">
            <a:spAutoFit/>
          </a:bodyPr>
          <a:lstStyle/>
          <a:p>
            <a:pPr algn="ctr">
              <a:defRPr/>
            </a:pPr>
            <a:r>
              <a:rPr lang="uk-UA" sz="2200" b="1" dirty="0">
                <a:solidFill>
                  <a:srgbClr val="FF0000"/>
                </a:solidFill>
                <a:latin typeface="Times New Roman" pitchFamily="18" charset="0"/>
                <a:cs typeface="Times New Roman" pitchFamily="18" charset="0"/>
              </a:rPr>
              <a:t>ОСНОВНІ ОЗНАКИ САМОРОБНИХ ВИБУХОВИХ ПРИСТРОЇВ</a:t>
            </a:r>
          </a:p>
          <a:p>
            <a:pPr algn="just">
              <a:defRPr/>
            </a:pPr>
            <a:endParaRPr lang="uk-UA" sz="1000" dirty="0">
              <a:latin typeface="Times New Roman" pitchFamily="18" charset="0"/>
              <a:cs typeface="Times New Roman" pitchFamily="18" charset="0"/>
            </a:endParaRPr>
          </a:p>
          <a:p>
            <a:pPr algn="just">
              <a:defRPr/>
            </a:pPr>
            <a:r>
              <a:rPr lang="uk-UA" dirty="0">
                <a:latin typeface="Times New Roman" pitchFamily="18" charset="0"/>
                <a:cs typeface="Times New Roman" pitchFamily="18" charset="0"/>
              </a:rPr>
              <a:t>- покинуті без догляду речі в місцях масового скупчення людей та громадському транспорті; </a:t>
            </a:r>
          </a:p>
          <a:p>
            <a:pPr algn="just">
              <a:defRPr/>
            </a:pPr>
            <a:r>
              <a:rPr lang="uk-UA" dirty="0">
                <a:latin typeface="Times New Roman" pitchFamily="18" charset="0"/>
                <a:cs typeface="Times New Roman" pitchFamily="18" charset="0"/>
              </a:rPr>
              <a:t>- наявність на предметі дротів, розтяжок, ниток, мотузок, ізоляції, </a:t>
            </a:r>
            <a:r>
              <a:rPr lang="uk-UA" dirty="0" err="1">
                <a:latin typeface="Times New Roman" pitchFamily="18" charset="0"/>
                <a:cs typeface="Times New Roman" pitchFamily="18" charset="0"/>
              </a:rPr>
              <a:t>скотчу</a:t>
            </a:r>
            <a:r>
              <a:rPr lang="uk-UA" dirty="0">
                <a:latin typeface="Times New Roman" pitchFamily="18" charset="0"/>
                <a:cs typeface="Times New Roman" pitchFamily="18" charset="0"/>
              </a:rPr>
              <a:t>; </a:t>
            </a:r>
          </a:p>
          <a:p>
            <a:pPr algn="just">
              <a:defRPr/>
            </a:pPr>
            <a:r>
              <a:rPr lang="uk-UA" dirty="0">
                <a:latin typeface="Times New Roman" pitchFamily="18" charset="0"/>
                <a:cs typeface="Times New Roman" pitchFamily="18" charset="0"/>
              </a:rPr>
              <a:t>- наявність антен та джерел живлення (батарейки, акумулятори тощо); </a:t>
            </a:r>
          </a:p>
          <a:p>
            <a:pPr algn="just">
              <a:defRPr/>
            </a:pPr>
            <a:r>
              <a:rPr lang="uk-UA" dirty="0">
                <a:latin typeface="Times New Roman" pitchFamily="18" charset="0"/>
                <a:cs typeface="Times New Roman" pitchFamily="18" charset="0"/>
              </a:rPr>
              <a:t>- мобільний телефон, часовий або електронний таймер; </a:t>
            </a:r>
          </a:p>
          <a:p>
            <a:pPr algn="just">
              <a:defRPr/>
            </a:pPr>
            <a:r>
              <a:rPr lang="uk-UA" dirty="0">
                <a:latin typeface="Times New Roman" pitchFamily="18" charset="0"/>
                <a:cs typeface="Times New Roman" pitchFamily="18" charset="0"/>
              </a:rPr>
              <a:t>- наявність підозрілих звуків, що надходять від предмета (цокання годинника, клацання та інші) чи світових сигналів (блимання, мерехтіння тощо); </a:t>
            </a:r>
          </a:p>
          <a:p>
            <a:pPr algn="just">
              <a:defRPr/>
            </a:pPr>
            <a:r>
              <a:rPr lang="uk-UA" dirty="0">
                <a:latin typeface="Times New Roman" pitchFamily="18" charset="0"/>
                <a:cs typeface="Times New Roman" pitchFamily="18" charset="0"/>
              </a:rPr>
              <a:t>- характерний специфічний запах (бензину, газу, розчинника, паливно-мастильних матеріалів, хімічних матеріалів тощо); </a:t>
            </a:r>
          </a:p>
          <a:p>
            <a:pPr algn="just">
              <a:defRPr/>
            </a:pPr>
            <a:r>
              <a:rPr lang="uk-UA" dirty="0">
                <a:latin typeface="Times New Roman" pitchFamily="18" charset="0"/>
                <a:cs typeface="Times New Roman" pitchFamily="18" charset="0"/>
              </a:rPr>
              <a:t>- предмет, незвичайно розташований; </a:t>
            </a:r>
          </a:p>
          <a:p>
            <a:pPr algn="just">
              <a:defRPr/>
            </a:pPr>
            <a:r>
              <a:rPr lang="uk-UA" dirty="0">
                <a:latin typeface="Times New Roman" pitchFamily="18" charset="0"/>
                <a:cs typeface="Times New Roman" pitchFamily="18" charset="0"/>
              </a:rPr>
              <a:t>- наявність сторонніх підозрілих предметів на дереві, вікнах, дверях, які можуть бути закріплені за допомогою дроту, </a:t>
            </a:r>
            <a:r>
              <a:rPr lang="uk-UA" dirty="0" err="1">
                <a:latin typeface="Times New Roman" pitchFamily="18" charset="0"/>
                <a:cs typeface="Times New Roman" pitchFamily="18" charset="0"/>
              </a:rPr>
              <a:t>скотчу</a:t>
            </a:r>
            <a:r>
              <a:rPr lang="uk-UA" dirty="0">
                <a:latin typeface="Times New Roman" pitchFamily="18" charset="0"/>
                <a:cs typeface="Times New Roman" pitchFamily="18" charset="0"/>
              </a:rPr>
              <a:t>, шпагату чи іншим способом). </a:t>
            </a:r>
          </a:p>
          <a:p>
            <a:pPr algn="just">
              <a:defRPr/>
            </a:pPr>
            <a:r>
              <a:rPr lang="uk-UA" dirty="0">
                <a:latin typeface="Times New Roman" pitchFamily="18" charset="0"/>
                <a:cs typeface="Times New Roman" pitchFamily="18" charset="0"/>
              </a:rPr>
              <a:t>	Будь-яка річ, залишена в громадському місці чи транспорті без нагляду, без господаря  ̶ це потенційна загроза, навіть якщо непомітно певних ознак саморобного вибухового пристрою.  </a:t>
            </a:r>
          </a:p>
          <a:p>
            <a:pPr algn="just">
              <a:buFontTx/>
              <a:buChar char="-"/>
              <a:defRPr/>
            </a:pPr>
            <a:endParaRPr lang="uk-UA" dirty="0">
              <a:latin typeface="Times New Roman" pitchFamily="18" charset="0"/>
              <a:cs typeface="Times New Roman" pitchFamily="18" charset="0"/>
            </a:endParaRPr>
          </a:p>
          <a:p>
            <a:pPr indent="271463" algn="just">
              <a:defRPr/>
            </a:pPr>
            <a:endParaRPr lang="uk-UA" dirty="0">
              <a:latin typeface="Times New Roman" pitchFamily="18" charset="0"/>
              <a:cs typeface="Times New Roman" pitchFamily="18" charset="0"/>
            </a:endParaRPr>
          </a:p>
        </p:txBody>
      </p:sp>
      <p:pic>
        <p:nvPicPr>
          <p:cNvPr id="5" name="Picture 1"/>
          <p:cNvPicPr>
            <a:picLocks noChangeAspect="1" noChangeArrowheads="1"/>
          </p:cNvPicPr>
          <p:nvPr/>
        </p:nvPicPr>
        <p:blipFill>
          <a:blip r:embed="rId2"/>
          <a:srcRect/>
          <a:stretch>
            <a:fillRect/>
          </a:stretch>
        </p:blipFill>
        <p:spPr bwMode="auto">
          <a:xfrm>
            <a:off x="428625" y="142875"/>
            <a:ext cx="2663825" cy="4735513"/>
          </a:xfrm>
          <a:prstGeom prst="rect">
            <a:avLst/>
          </a:prstGeom>
          <a:noFill/>
          <a:ln w="9525">
            <a:noFill/>
            <a:miter lim="800000"/>
            <a:headEnd/>
            <a:tailEnd/>
          </a:ln>
        </p:spPr>
      </p:pic>
      <p:pic>
        <p:nvPicPr>
          <p:cNvPr id="6" name="Рисунок 6"/>
          <p:cNvPicPr>
            <a:picLocks noChangeAspect="1" noChangeArrowheads="1"/>
          </p:cNvPicPr>
          <p:nvPr/>
        </p:nvPicPr>
        <p:blipFill>
          <a:blip r:embed="rId3"/>
          <a:srcRect t="22701" b="19550"/>
          <a:stretch>
            <a:fillRect/>
          </a:stretch>
        </p:blipFill>
        <p:spPr bwMode="auto">
          <a:xfrm>
            <a:off x="3214688" y="928688"/>
            <a:ext cx="5730875" cy="34020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Заголовок 1"/>
          <p:cNvSpPr>
            <a:spLocks noGrp="1"/>
          </p:cNvSpPr>
          <p:nvPr>
            <p:ph type="title"/>
          </p:nvPr>
        </p:nvSpPr>
        <p:spPr>
          <a:xfrm>
            <a:off x="457200" y="71438"/>
            <a:ext cx="8229600" cy="1143000"/>
          </a:xfrm>
        </p:spPr>
        <p:txBody>
          <a:bodyPr/>
          <a:lstStyle/>
          <a:p>
            <a:r>
              <a:rPr lang="uk-UA" sz="3200" b="1" smtClean="0">
                <a:solidFill>
                  <a:srgbClr val="FF0000"/>
                </a:solidFill>
                <a:latin typeface="Times New Roman" pitchFamily="18" charset="0"/>
                <a:cs typeface="Times New Roman" pitchFamily="18" charset="0"/>
              </a:rPr>
              <a:t>Офіційна та неофіційна система позначень небезпечних територій</a:t>
            </a:r>
            <a:endParaRPr lang="uk-UA" smtClean="0">
              <a:solidFill>
                <a:srgbClr val="FF0000"/>
              </a:solidFill>
            </a:endParaRPr>
          </a:p>
        </p:txBody>
      </p:sp>
      <p:sp>
        <p:nvSpPr>
          <p:cNvPr id="3" name="Місце для вмісту 2"/>
          <p:cNvSpPr>
            <a:spLocks noGrp="1"/>
          </p:cNvSpPr>
          <p:nvPr>
            <p:ph idx="1"/>
          </p:nvPr>
        </p:nvSpPr>
        <p:spPr>
          <a:xfrm>
            <a:off x="457200" y="1200150"/>
            <a:ext cx="8229600" cy="3657600"/>
          </a:xfrm>
        </p:spPr>
        <p:txBody>
          <a:bodyPr/>
          <a:lstStyle/>
          <a:p>
            <a:pPr marL="0" indent="0" algn="just">
              <a:buFontTx/>
              <a:buNone/>
              <a:defRPr/>
            </a:pPr>
            <a:r>
              <a:rPr lang="uk-UA" sz="1800"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За даними, опублікованими міжнародними гуманітарними організаціями Україна входить у </a:t>
            </a:r>
            <a:r>
              <a:rPr lang="uk-UA" sz="2400" b="1" dirty="0" smtClean="0">
                <a:solidFill>
                  <a:srgbClr val="FF0000"/>
                </a:solidFill>
                <a:latin typeface="Times New Roman" panose="02020603050405020304" pitchFamily="18" charset="0"/>
                <a:cs typeface="Times New Roman" panose="02020603050405020304" pitchFamily="18" charset="0"/>
              </a:rPr>
              <a:t>п’ятірку </a:t>
            </a:r>
            <a:r>
              <a:rPr lang="uk-UA" sz="2400" b="1" dirty="0" smtClean="0">
                <a:latin typeface="Times New Roman" panose="02020603050405020304" pitchFamily="18" charset="0"/>
                <a:cs typeface="Times New Roman" panose="02020603050405020304" pitchFamily="18" charset="0"/>
              </a:rPr>
              <a:t>країн світу, територія яких має найбільше забруднення ВНП. </a:t>
            </a:r>
          </a:p>
          <a:p>
            <a:pPr marL="0" indent="0" algn="just">
              <a:buFontTx/>
              <a:buNone/>
              <a:defRPr/>
            </a:pPr>
            <a:r>
              <a:rPr lang="uk-UA" sz="2400" b="1" dirty="0" smtClean="0">
                <a:latin typeface="Times New Roman" panose="02020603050405020304" pitchFamily="18" charset="0"/>
                <a:cs typeface="Times New Roman" panose="02020603050405020304" pitchFamily="18" charset="0"/>
              </a:rPr>
              <a:t>	Для убезпечення цивільного населення, що мешкає на територіях, які зазнали впливу збройного конфлікту, урядом України затверджено «Правила позначення небезпек, пов’язаних з мінами та вибухонебезпечними предметами  ̶  наслідками війни». </a:t>
            </a:r>
          </a:p>
          <a:p>
            <a:pPr marL="0" indent="0" algn="just">
              <a:buFontTx/>
              <a:buNone/>
              <a:defRPr/>
            </a:pPr>
            <a:r>
              <a:rPr lang="uk-UA" sz="1800" dirty="0" smtClean="0">
                <a:latin typeface="Times New Roman" panose="02020603050405020304" pitchFamily="18" charset="0"/>
                <a:cs typeface="Times New Roman" panose="02020603050405020304" pitchFamily="18" charset="0"/>
              </a:rPr>
              <a:t>	</a:t>
            </a:r>
          </a:p>
          <a:p>
            <a:pPr>
              <a:defRPr/>
            </a:pPr>
            <a:endParaRPr lang="uk-UA" sz="1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Місце для вмісту 2"/>
          <p:cNvSpPr>
            <a:spLocks noGrp="1"/>
          </p:cNvSpPr>
          <p:nvPr>
            <p:ph idx="1"/>
          </p:nvPr>
        </p:nvSpPr>
        <p:spPr>
          <a:xfrm>
            <a:off x="250825" y="195263"/>
            <a:ext cx="8750300" cy="4806950"/>
          </a:xfrm>
        </p:spPr>
        <p:txBody>
          <a:bodyPr/>
          <a:lstStyle/>
          <a:p>
            <a:pPr marL="0" indent="0">
              <a:buFontTx/>
              <a:buNone/>
            </a:pPr>
            <a:r>
              <a:rPr lang="uk-UA" sz="2100" smtClean="0">
                <a:latin typeface="Times New Roman" pitchFamily="18" charset="0"/>
                <a:cs typeface="Times New Roman" pitchFamily="18" charset="0"/>
              </a:rPr>
              <a:t>	</a:t>
            </a:r>
            <a:r>
              <a:rPr lang="uk-UA" sz="2100" b="1" i="1" smtClean="0">
                <a:solidFill>
                  <a:srgbClr val="FF0000"/>
                </a:solidFill>
                <a:latin typeface="Times New Roman" pitchFamily="18" charset="0"/>
                <a:cs typeface="Times New Roman" pitchFamily="18" charset="0"/>
              </a:rPr>
              <a:t>Офіційні попереджувальні знаки  </a:t>
            </a:r>
            <a:r>
              <a:rPr lang="uk-UA" sz="2100" smtClean="0">
                <a:latin typeface="Times New Roman" pitchFamily="18" charset="0"/>
                <a:cs typeface="Times New Roman" pitchFamily="18" charset="0"/>
              </a:rPr>
              <a:t>̶  ті, що зроблені відповідно до діючих стандартів та стандартних операційних процедур. </a:t>
            </a:r>
          </a:p>
          <a:p>
            <a:pPr marL="0" indent="0">
              <a:buFontTx/>
              <a:buNone/>
            </a:pPr>
            <a:endParaRPr lang="uk-UA" sz="2100" smtClean="0">
              <a:latin typeface="Times New Roman" pitchFamily="18" charset="0"/>
              <a:cs typeface="Times New Roman" pitchFamily="18" charset="0"/>
            </a:endParaRPr>
          </a:p>
          <a:p>
            <a:pPr marL="0" indent="0">
              <a:buFontTx/>
              <a:buNone/>
            </a:pPr>
            <a:r>
              <a:rPr lang="uk-UA" sz="2100" smtClean="0">
                <a:latin typeface="Times New Roman" pitchFamily="18" charset="0"/>
                <a:cs typeface="Times New Roman" pitchFamily="18" charset="0"/>
              </a:rPr>
              <a:t>	</a:t>
            </a:r>
          </a:p>
        </p:txBody>
      </p:sp>
      <p:pic>
        <p:nvPicPr>
          <p:cNvPr id="43010" name="Picture 2432"/>
          <p:cNvPicPr>
            <a:picLocks noChangeAspect="1" noChangeArrowheads="1"/>
          </p:cNvPicPr>
          <p:nvPr/>
        </p:nvPicPr>
        <p:blipFill>
          <a:blip r:embed="rId2"/>
          <a:srcRect/>
          <a:stretch>
            <a:fillRect/>
          </a:stretch>
        </p:blipFill>
        <p:spPr bwMode="auto">
          <a:xfrm>
            <a:off x="4895850" y="1514475"/>
            <a:ext cx="3330575" cy="2916238"/>
          </a:xfrm>
          <a:prstGeom prst="rect">
            <a:avLst/>
          </a:prstGeom>
          <a:noFill/>
          <a:ln w="9525">
            <a:noFill/>
            <a:miter lim="800000"/>
            <a:headEnd/>
            <a:tailEnd/>
          </a:ln>
        </p:spPr>
      </p:pic>
      <p:pic>
        <p:nvPicPr>
          <p:cNvPr id="43011" name="Picture 2434"/>
          <p:cNvPicPr>
            <a:picLocks noChangeAspect="1" noChangeArrowheads="1"/>
          </p:cNvPicPr>
          <p:nvPr/>
        </p:nvPicPr>
        <p:blipFill>
          <a:blip r:embed="rId3"/>
          <a:srcRect/>
          <a:stretch>
            <a:fillRect/>
          </a:stretch>
        </p:blipFill>
        <p:spPr bwMode="auto">
          <a:xfrm>
            <a:off x="1008063" y="1600200"/>
            <a:ext cx="2576512" cy="2484438"/>
          </a:xfrm>
          <a:prstGeom prst="rect">
            <a:avLst/>
          </a:prstGeom>
          <a:noFill/>
          <a:ln w="9525">
            <a:noFill/>
            <a:miter lim="800000"/>
            <a:headEnd/>
            <a:tailEnd/>
          </a:ln>
        </p:spPr>
      </p:pic>
      <p:pic>
        <p:nvPicPr>
          <p:cNvPr id="16" name="Рисунок 15"/>
          <p:cNvPicPr>
            <a:picLocks noChangeAspect="1"/>
          </p:cNvPicPr>
          <p:nvPr/>
        </p:nvPicPr>
        <p:blipFill>
          <a:blip r:embed="rId4"/>
          <a:srcRect/>
          <a:stretch>
            <a:fillRect/>
          </a:stretch>
        </p:blipFill>
        <p:spPr bwMode="auto">
          <a:xfrm>
            <a:off x="522288" y="900113"/>
            <a:ext cx="7812087" cy="4102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 524364755"/>
          <p:cNvSpPr>
            <a:spLocks noChangeArrowheads="1"/>
          </p:cNvSpPr>
          <p:nvPr/>
        </p:nvSpPr>
        <p:spPr bwMode="auto">
          <a:xfrm>
            <a:off x="4538663" y="2532063"/>
            <a:ext cx="128587" cy="211137"/>
          </a:xfrm>
          <a:prstGeom prst="rect">
            <a:avLst/>
          </a:prstGeom>
          <a:noFill/>
          <a:ln w="9525">
            <a:noFill/>
            <a:miter lim="800000"/>
            <a:headEnd/>
            <a:tailEnd/>
          </a:ln>
        </p:spPr>
        <p:txBody>
          <a:bodyPr lIns="68580" tIns="34290" rIns="68580" bIns="34290"/>
          <a:lstStyle/>
          <a:p>
            <a:endParaRPr lang="ru-RU"/>
          </a:p>
        </p:txBody>
      </p:sp>
      <p:pic>
        <p:nvPicPr>
          <p:cNvPr id="16386" name="Рисунок 2014019457"/>
          <p:cNvPicPr>
            <a:picLocks noChangeAspect="1"/>
          </p:cNvPicPr>
          <p:nvPr/>
        </p:nvPicPr>
        <p:blipFill>
          <a:blip r:embed="rId2"/>
          <a:srcRect/>
          <a:stretch>
            <a:fillRect/>
          </a:stretch>
        </p:blipFill>
        <p:spPr bwMode="auto">
          <a:xfrm>
            <a:off x="71438" y="71438"/>
            <a:ext cx="3500437" cy="2500312"/>
          </a:xfrm>
          <a:prstGeom prst="rect">
            <a:avLst/>
          </a:prstGeom>
          <a:noFill/>
          <a:ln w="9525">
            <a:noFill/>
            <a:miter lim="800000"/>
            <a:headEnd/>
            <a:tailEnd/>
          </a:ln>
        </p:spPr>
      </p:pic>
      <p:sp>
        <p:nvSpPr>
          <p:cNvPr id="16387" name=" 874520741"/>
          <p:cNvSpPr>
            <a:spLocks noChangeArrowheads="1"/>
          </p:cNvSpPr>
          <p:nvPr/>
        </p:nvSpPr>
        <p:spPr bwMode="auto">
          <a:xfrm>
            <a:off x="3357563" y="500063"/>
            <a:ext cx="2071687" cy="1000125"/>
          </a:xfrm>
          <a:prstGeom prst="rect">
            <a:avLst/>
          </a:prstGeom>
          <a:noFill/>
          <a:ln w="9525">
            <a:noFill/>
            <a:miter lim="800000"/>
            <a:headEnd/>
            <a:tailEnd/>
          </a:ln>
        </p:spPr>
        <p:txBody>
          <a:bodyPr lIns="68580" tIns="34290" rIns="68580" bIns="34290"/>
          <a:lstStyle/>
          <a:p>
            <a:pPr algn="ctr"/>
            <a:r>
              <a:rPr lang="uk-UA" sz="1700" b="1">
                <a:solidFill>
                  <a:srgbClr val="FF0000"/>
                </a:solidFill>
                <a:latin typeface="Times New Roman" pitchFamily="18" charset="0"/>
                <a:cs typeface="Times New Roman" pitchFamily="18" charset="0"/>
              </a:rPr>
              <a:t>с.Нові Петрівці</a:t>
            </a:r>
            <a:r>
              <a:rPr lang="uk-UA" b="1"/>
              <a:t> </a:t>
            </a:r>
            <a:r>
              <a:rPr lang="uk-UA" sz="1700" b="1">
                <a:solidFill>
                  <a:srgbClr val="FF0000"/>
                </a:solidFill>
                <a:latin typeface="Times New Roman" pitchFamily="18" charset="0"/>
                <a:cs typeface="Times New Roman" pitchFamily="18" charset="0"/>
              </a:rPr>
              <a:t>Київська обл.</a:t>
            </a:r>
            <a:r>
              <a:rPr lang="uk-UA" b="1">
                <a:solidFill>
                  <a:srgbClr val="FF0000"/>
                </a:solidFill>
                <a:latin typeface="Times New Roman" pitchFamily="18" charset="0"/>
                <a:cs typeface="Times New Roman" pitchFamily="18" charset="0"/>
              </a:rPr>
              <a:t> 19.03.2022р </a:t>
            </a:r>
            <a:endParaRPr lang="ru-RU" b="1">
              <a:solidFill>
                <a:srgbClr val="FF0000"/>
              </a:solidFill>
              <a:latin typeface="Times New Roman" pitchFamily="18" charset="0"/>
              <a:cs typeface="Times New Roman" pitchFamily="18" charset="0"/>
            </a:endParaRPr>
          </a:p>
        </p:txBody>
      </p:sp>
      <p:pic>
        <p:nvPicPr>
          <p:cNvPr id="16388" name="Рисунок 2"/>
          <p:cNvPicPr>
            <a:picLocks noChangeAspect="1"/>
          </p:cNvPicPr>
          <p:nvPr/>
        </p:nvPicPr>
        <p:blipFill>
          <a:blip r:embed="rId3"/>
          <a:srcRect/>
          <a:stretch>
            <a:fillRect/>
          </a:stretch>
        </p:blipFill>
        <p:spPr bwMode="auto">
          <a:xfrm>
            <a:off x="5286375" y="71438"/>
            <a:ext cx="3702050" cy="2500312"/>
          </a:xfrm>
          <a:prstGeom prst="rect">
            <a:avLst/>
          </a:prstGeom>
          <a:noFill/>
          <a:ln w="9525">
            <a:noFill/>
            <a:miter lim="800000"/>
            <a:headEnd/>
            <a:tailEnd/>
          </a:ln>
        </p:spPr>
      </p:pic>
      <p:sp>
        <p:nvSpPr>
          <p:cNvPr id="16389" name="Прямокутник 3"/>
          <p:cNvSpPr>
            <a:spLocks noChangeArrowheads="1"/>
          </p:cNvSpPr>
          <p:nvPr/>
        </p:nvSpPr>
        <p:spPr bwMode="auto">
          <a:xfrm>
            <a:off x="4143375" y="3786188"/>
            <a:ext cx="2979738" cy="577850"/>
          </a:xfrm>
          <a:prstGeom prst="rect">
            <a:avLst/>
          </a:prstGeom>
          <a:noFill/>
          <a:ln w="9525">
            <a:noFill/>
            <a:miter lim="800000"/>
            <a:headEnd/>
            <a:tailEnd/>
          </a:ln>
        </p:spPr>
        <p:txBody>
          <a:bodyPr wrap="none" lIns="68580" tIns="34290" rIns="68580" bIns="34290">
            <a:spAutoFit/>
          </a:bodyPr>
          <a:lstStyle/>
          <a:p>
            <a:pPr algn="ctr"/>
            <a:r>
              <a:rPr lang="ru-RU" b="1">
                <a:solidFill>
                  <a:srgbClr val="FF0000"/>
                </a:solidFill>
                <a:latin typeface="Times New Roman" pitchFamily="18" charset="0"/>
                <a:cs typeface="Times New Roman" pitchFamily="18" charset="0"/>
              </a:rPr>
              <a:t>с</a:t>
            </a:r>
            <a:r>
              <a:rPr lang="ru-RU" sz="1500" b="1">
                <a:solidFill>
                  <a:srgbClr val="FF0000"/>
                </a:solidFill>
                <a:latin typeface="Times New Roman" pitchFamily="18" charset="0"/>
                <a:cs typeface="Times New Roman" pitchFamily="18" charset="0"/>
              </a:rPr>
              <a:t>. Киїнка Чернігівського району</a:t>
            </a:r>
          </a:p>
          <a:p>
            <a:pPr algn="ctr"/>
            <a:r>
              <a:rPr lang="ru-RU" sz="1500" b="1">
                <a:solidFill>
                  <a:srgbClr val="FF0000"/>
                </a:solidFill>
                <a:latin typeface="Times New Roman" pitchFamily="18" charset="0"/>
                <a:cs typeface="Times New Roman" pitchFamily="18" charset="0"/>
              </a:rPr>
              <a:t>23.05.2022р</a:t>
            </a:r>
            <a:endParaRPr lang="uk-UA" sz="1500" b="1">
              <a:solidFill>
                <a:srgbClr val="FF0000"/>
              </a:solidFill>
              <a:latin typeface="Times New Roman" pitchFamily="18" charset="0"/>
              <a:cs typeface="Times New Roman" pitchFamily="18" charset="0"/>
            </a:endParaRPr>
          </a:p>
        </p:txBody>
      </p:sp>
      <p:pic>
        <p:nvPicPr>
          <p:cNvPr id="16390" name="Рисунок 8"/>
          <p:cNvPicPr>
            <a:picLocks noChangeAspect="1"/>
          </p:cNvPicPr>
          <p:nvPr/>
        </p:nvPicPr>
        <p:blipFill>
          <a:blip r:embed="rId4"/>
          <a:srcRect/>
          <a:stretch>
            <a:fillRect/>
          </a:stretch>
        </p:blipFill>
        <p:spPr bwMode="auto">
          <a:xfrm>
            <a:off x="71438" y="2659063"/>
            <a:ext cx="3857625" cy="2413000"/>
          </a:xfrm>
          <a:prstGeom prst="rect">
            <a:avLst/>
          </a:prstGeom>
          <a:noFill/>
          <a:ln w="9525">
            <a:noFill/>
            <a:miter lim="800000"/>
            <a:headEnd/>
            <a:tailEnd/>
          </a:ln>
        </p:spPr>
      </p:pic>
      <p:sp>
        <p:nvSpPr>
          <p:cNvPr id="16391" name="Прямокутник 9"/>
          <p:cNvSpPr>
            <a:spLocks noChangeArrowheads="1"/>
          </p:cNvSpPr>
          <p:nvPr/>
        </p:nvSpPr>
        <p:spPr bwMode="auto">
          <a:xfrm>
            <a:off x="4572000" y="2714625"/>
            <a:ext cx="4572000" cy="623888"/>
          </a:xfrm>
          <a:prstGeom prst="rect">
            <a:avLst/>
          </a:prstGeom>
          <a:noFill/>
          <a:ln w="9525">
            <a:noFill/>
            <a:miter lim="800000"/>
            <a:headEnd/>
            <a:tailEnd/>
          </a:ln>
        </p:spPr>
        <p:txBody>
          <a:bodyPr lIns="68580" tIns="34290" rIns="68580" bIns="34290">
            <a:spAutoFit/>
          </a:bodyPr>
          <a:lstStyle/>
          <a:p>
            <a:pPr algn="ctr"/>
            <a:r>
              <a:rPr lang="uk-UA" b="1">
                <a:solidFill>
                  <a:srgbClr val="FF0000"/>
                </a:solidFill>
                <a:latin typeface="Times New Roman" pitchFamily="18" charset="0"/>
                <a:cs typeface="Times New Roman" pitchFamily="18" charset="0"/>
              </a:rPr>
              <a:t>Макарівський район Київської області 28.04.2022</a:t>
            </a:r>
            <a:endParaRPr lang="uk-UA">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3" name="TextBox 15"/>
          <p:cNvSpPr txBox="1">
            <a:spLocks noChangeArrowheads="1"/>
          </p:cNvSpPr>
          <p:nvPr/>
        </p:nvSpPr>
        <p:spPr bwMode="auto">
          <a:xfrm>
            <a:off x="358775" y="357188"/>
            <a:ext cx="8642350" cy="1454150"/>
          </a:xfrm>
          <a:prstGeom prst="rect">
            <a:avLst/>
          </a:prstGeom>
          <a:noFill/>
          <a:ln w="9525">
            <a:noFill/>
            <a:miter lim="800000"/>
            <a:headEnd/>
            <a:tailEnd/>
          </a:ln>
        </p:spPr>
        <p:txBody>
          <a:bodyPr lIns="68580" tIns="34290" rIns="68580" bIns="34290">
            <a:spAutoFit/>
          </a:bodyPr>
          <a:lstStyle/>
          <a:p>
            <a:r>
              <a:rPr lang="uk-UA" b="1" i="1">
                <a:solidFill>
                  <a:srgbClr val="FF0000"/>
                </a:solidFill>
                <a:latin typeface="Times New Roman" pitchFamily="18" charset="0"/>
                <a:cs typeface="Times New Roman" pitchFamily="18" charset="0"/>
              </a:rPr>
              <a:t>Неофіційні попереджувальні знаки  </a:t>
            </a:r>
            <a:r>
              <a:rPr lang="uk-UA">
                <a:latin typeface="Times New Roman" pitchFamily="18" charset="0"/>
                <a:cs typeface="Times New Roman" pitchFamily="18" charset="0"/>
              </a:rPr>
              <a:t>̶  будь-які, зроблені кустарним шляхом таблички, позначки та інші візуальні попередження, зроблені за допомогою підручних засобів. Це може бути від руки зроблена табличка чи просто надпис, стрічка, прив’язана на дереві хустина, перехрещені палиці, зібране в купу каміння тощо. Навіть пляшка на дереві може бути попередженням щодо небезпеки. </a:t>
            </a:r>
            <a:endParaRPr lang="uk-UA"/>
          </a:p>
        </p:txBody>
      </p:sp>
      <p:pic>
        <p:nvPicPr>
          <p:cNvPr id="14" name="Рисунок 13"/>
          <p:cNvPicPr>
            <a:picLocks noChangeAspect="1"/>
          </p:cNvPicPr>
          <p:nvPr/>
        </p:nvPicPr>
        <p:blipFill>
          <a:blip r:embed="rId2"/>
          <a:srcRect/>
          <a:stretch>
            <a:fillRect/>
          </a:stretch>
        </p:blipFill>
        <p:spPr bwMode="auto">
          <a:xfrm>
            <a:off x="241300" y="153988"/>
            <a:ext cx="3629025" cy="4835525"/>
          </a:xfrm>
          <a:prstGeom prst="rect">
            <a:avLst/>
          </a:prstGeom>
          <a:noFill/>
          <a:ln w="9525">
            <a:noFill/>
            <a:miter lim="800000"/>
            <a:headEnd/>
            <a:tailEnd/>
          </a:ln>
        </p:spPr>
      </p:pic>
      <p:pic>
        <p:nvPicPr>
          <p:cNvPr id="11" name="Рисунок 10"/>
          <p:cNvPicPr>
            <a:picLocks noChangeAspect="1"/>
          </p:cNvPicPr>
          <p:nvPr/>
        </p:nvPicPr>
        <p:blipFill>
          <a:blip r:embed="rId3"/>
          <a:srcRect/>
          <a:stretch>
            <a:fillRect/>
          </a:stretch>
        </p:blipFill>
        <p:spPr bwMode="auto">
          <a:xfrm>
            <a:off x="4354513" y="153988"/>
            <a:ext cx="4425950" cy="2744787"/>
          </a:xfrm>
          <a:prstGeom prst="rect">
            <a:avLst/>
          </a:prstGeom>
          <a:noFill/>
          <a:ln w="9525">
            <a:noFill/>
            <a:miter lim="800000"/>
            <a:headEnd/>
            <a:tailEnd/>
          </a:ln>
        </p:spPr>
      </p:pic>
      <p:pic>
        <p:nvPicPr>
          <p:cNvPr id="3" name="Рисунок 2"/>
          <p:cNvPicPr>
            <a:picLocks noChangeAspect="1"/>
          </p:cNvPicPr>
          <p:nvPr/>
        </p:nvPicPr>
        <p:blipFill>
          <a:blip r:embed="rId4"/>
          <a:srcRect/>
          <a:stretch>
            <a:fillRect/>
          </a:stretch>
        </p:blipFill>
        <p:spPr bwMode="auto">
          <a:xfrm>
            <a:off x="261938" y="593725"/>
            <a:ext cx="6291262" cy="4192588"/>
          </a:xfrm>
          <a:prstGeom prst="rect">
            <a:avLst/>
          </a:prstGeom>
          <a:noFill/>
          <a:ln w="9525">
            <a:noFill/>
            <a:miter lim="800000"/>
            <a:headEnd/>
            <a:tailEnd/>
          </a:ln>
        </p:spPr>
      </p:pic>
      <p:pic>
        <p:nvPicPr>
          <p:cNvPr id="9" name="Рисунок 8"/>
          <p:cNvPicPr>
            <a:picLocks noChangeAspect="1"/>
          </p:cNvPicPr>
          <p:nvPr/>
        </p:nvPicPr>
        <p:blipFill>
          <a:blip r:embed="rId5"/>
          <a:srcRect/>
          <a:stretch>
            <a:fillRect/>
          </a:stretch>
        </p:blipFill>
        <p:spPr bwMode="auto">
          <a:xfrm>
            <a:off x="785813" y="214313"/>
            <a:ext cx="7940675" cy="44656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Заголовок 1"/>
          <p:cNvSpPr>
            <a:spLocks noGrp="1"/>
          </p:cNvSpPr>
          <p:nvPr>
            <p:ph type="title"/>
          </p:nvPr>
        </p:nvSpPr>
        <p:spPr>
          <a:xfrm>
            <a:off x="357188" y="71438"/>
            <a:ext cx="8229600" cy="436562"/>
          </a:xfrm>
        </p:spPr>
        <p:txBody>
          <a:bodyPr/>
          <a:lstStyle/>
          <a:p>
            <a:r>
              <a:rPr lang="uk-UA" sz="2800" b="1" smtClean="0">
                <a:solidFill>
                  <a:srgbClr val="FF0000"/>
                </a:solidFill>
              </a:rPr>
              <a:t>ІНШІ ОЗНАКИ НЕБЕЗПЕЧНИХ ТЕРИТОРІЙ</a:t>
            </a:r>
            <a:endParaRPr lang="uk-UA" sz="2800" smtClean="0">
              <a:solidFill>
                <a:srgbClr val="FF0000"/>
              </a:solidFill>
            </a:endParaRPr>
          </a:p>
        </p:txBody>
      </p:sp>
      <p:pic>
        <p:nvPicPr>
          <p:cNvPr id="45058" name="Рисунок 5"/>
          <p:cNvPicPr>
            <a:picLocks noChangeAspect="1" noChangeArrowheads="1"/>
          </p:cNvPicPr>
          <p:nvPr/>
        </p:nvPicPr>
        <p:blipFill>
          <a:blip r:embed="rId2"/>
          <a:srcRect/>
          <a:stretch>
            <a:fillRect/>
          </a:stretch>
        </p:blipFill>
        <p:spPr bwMode="auto">
          <a:xfrm>
            <a:off x="142875" y="571500"/>
            <a:ext cx="4357688" cy="3357563"/>
          </a:xfrm>
          <a:prstGeom prst="rect">
            <a:avLst/>
          </a:prstGeom>
          <a:noFill/>
          <a:ln w="9525">
            <a:noFill/>
            <a:miter lim="800000"/>
            <a:headEnd/>
            <a:tailEnd/>
          </a:ln>
        </p:spPr>
      </p:pic>
      <p:sp>
        <p:nvSpPr>
          <p:cNvPr id="45059" name="Прямокутник 10"/>
          <p:cNvSpPr>
            <a:spLocks noChangeArrowheads="1"/>
          </p:cNvSpPr>
          <p:nvPr/>
        </p:nvSpPr>
        <p:spPr bwMode="auto">
          <a:xfrm>
            <a:off x="2286000" y="4273550"/>
            <a:ext cx="4357688" cy="584200"/>
          </a:xfrm>
          <a:prstGeom prst="rect">
            <a:avLst/>
          </a:prstGeom>
          <a:noFill/>
          <a:ln w="9525">
            <a:noFill/>
            <a:miter lim="800000"/>
            <a:headEnd/>
            <a:tailEnd/>
          </a:ln>
        </p:spPr>
        <p:txBody>
          <a:bodyPr>
            <a:spAutoFit/>
          </a:bodyPr>
          <a:lstStyle/>
          <a:p>
            <a:pPr algn="ctr"/>
            <a:r>
              <a:rPr lang="uk-UA" sz="1600" b="1">
                <a:solidFill>
                  <a:srgbClr val="000000"/>
                </a:solidFill>
              </a:rPr>
              <a:t>МІСЦЯ ДИСЛОКАЦІЇ ВІЙСЬКОВИХ ТА ІНШІ ФОРТИФІКАЦІЙНІ СПОРУДИ</a:t>
            </a:r>
            <a:endParaRPr lang="uk-UA" sz="1600">
              <a:solidFill>
                <a:srgbClr val="000000"/>
              </a:solidFill>
            </a:endParaRPr>
          </a:p>
        </p:txBody>
      </p:sp>
      <p:pic>
        <p:nvPicPr>
          <p:cNvPr id="45060" name="Рисунок 4" descr="https://armyinform.com.ua/wp-content/uploads/2022/11/1-3.jpeg"/>
          <p:cNvPicPr>
            <a:picLocks noChangeAspect="1" noChangeArrowheads="1"/>
          </p:cNvPicPr>
          <p:nvPr/>
        </p:nvPicPr>
        <p:blipFill>
          <a:blip r:embed="rId3"/>
          <a:srcRect/>
          <a:stretch>
            <a:fillRect/>
          </a:stretch>
        </p:blipFill>
        <p:spPr bwMode="auto">
          <a:xfrm>
            <a:off x="4786313" y="571500"/>
            <a:ext cx="4217987" cy="3357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Заголовок 1"/>
          <p:cNvSpPr>
            <a:spLocks noGrp="1"/>
          </p:cNvSpPr>
          <p:nvPr>
            <p:ph type="title"/>
          </p:nvPr>
        </p:nvSpPr>
        <p:spPr>
          <a:xfrm>
            <a:off x="357188" y="71438"/>
            <a:ext cx="8229600" cy="436562"/>
          </a:xfrm>
        </p:spPr>
        <p:txBody>
          <a:bodyPr/>
          <a:lstStyle/>
          <a:p>
            <a:r>
              <a:rPr lang="uk-UA" sz="2800" b="1" smtClean="0">
                <a:solidFill>
                  <a:srgbClr val="FF0000"/>
                </a:solidFill>
              </a:rPr>
              <a:t>ІНШІ ОЗНАКИ НЕБЕЗПЕЧНИХ ТЕРИТОРІЙ</a:t>
            </a:r>
            <a:endParaRPr lang="uk-UA" sz="2800" smtClean="0">
              <a:solidFill>
                <a:srgbClr val="FF0000"/>
              </a:solidFill>
            </a:endParaRPr>
          </a:p>
        </p:txBody>
      </p:sp>
      <p:pic>
        <p:nvPicPr>
          <p:cNvPr id="46082" name="Рисунок 6"/>
          <p:cNvPicPr>
            <a:picLocks noChangeAspect="1" noChangeArrowheads="1"/>
          </p:cNvPicPr>
          <p:nvPr/>
        </p:nvPicPr>
        <p:blipFill>
          <a:blip r:embed="rId2"/>
          <a:srcRect l="10280" t="3017" r="12804" b="24585"/>
          <a:stretch>
            <a:fillRect/>
          </a:stretch>
        </p:blipFill>
        <p:spPr bwMode="auto">
          <a:xfrm>
            <a:off x="71438" y="642938"/>
            <a:ext cx="4429125" cy="3071812"/>
          </a:xfrm>
          <a:prstGeom prst="rect">
            <a:avLst/>
          </a:prstGeom>
          <a:noFill/>
          <a:ln w="9525">
            <a:noFill/>
            <a:miter lim="800000"/>
            <a:headEnd/>
            <a:tailEnd/>
          </a:ln>
        </p:spPr>
      </p:pic>
      <p:sp>
        <p:nvSpPr>
          <p:cNvPr id="46083" name="Прямокутник 11"/>
          <p:cNvSpPr>
            <a:spLocks noChangeArrowheads="1"/>
          </p:cNvSpPr>
          <p:nvPr/>
        </p:nvSpPr>
        <p:spPr bwMode="auto">
          <a:xfrm>
            <a:off x="2071688" y="4090988"/>
            <a:ext cx="5500687" cy="338137"/>
          </a:xfrm>
          <a:prstGeom prst="rect">
            <a:avLst/>
          </a:prstGeom>
          <a:noFill/>
          <a:ln w="9525">
            <a:noFill/>
            <a:miter lim="800000"/>
            <a:headEnd/>
            <a:tailEnd/>
          </a:ln>
        </p:spPr>
        <p:txBody>
          <a:bodyPr>
            <a:spAutoFit/>
          </a:bodyPr>
          <a:lstStyle/>
          <a:p>
            <a:pPr algn="ctr"/>
            <a:r>
              <a:rPr lang="uk-UA" sz="1600" b="1">
                <a:solidFill>
                  <a:srgbClr val="000000"/>
                </a:solidFill>
              </a:rPr>
              <a:t>ОЗНАКИ БОЙОВИХ ДІЙ / ВІЙСЬКОВОЇ ДІЯЛЬНОСТІ</a:t>
            </a:r>
            <a:endParaRPr lang="uk-UA" sz="1600">
              <a:solidFill>
                <a:srgbClr val="000000"/>
              </a:solidFill>
            </a:endParaRPr>
          </a:p>
        </p:txBody>
      </p:sp>
      <p:pic>
        <p:nvPicPr>
          <p:cNvPr id="46084" name="Рисунок 4" descr="Генеральний штаб України опублікував зведення бойових дій за 24 Березня, 29-й день війни України проти російсько-фашистських загарбників.">
            <a:hlinkClick r:id="rId3"/>
          </p:cNvPr>
          <p:cNvPicPr>
            <a:picLocks noChangeAspect="1" noChangeArrowheads="1"/>
          </p:cNvPicPr>
          <p:nvPr/>
        </p:nvPicPr>
        <p:blipFill>
          <a:blip r:embed="rId4"/>
          <a:srcRect/>
          <a:stretch>
            <a:fillRect/>
          </a:stretch>
        </p:blipFill>
        <p:spPr bwMode="auto">
          <a:xfrm>
            <a:off x="4643438" y="642938"/>
            <a:ext cx="4286250" cy="3071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Заголовок 1"/>
          <p:cNvSpPr>
            <a:spLocks noGrp="1"/>
          </p:cNvSpPr>
          <p:nvPr>
            <p:ph type="title"/>
          </p:nvPr>
        </p:nvSpPr>
        <p:spPr>
          <a:xfrm>
            <a:off x="357188" y="71438"/>
            <a:ext cx="8229600" cy="436562"/>
          </a:xfrm>
        </p:spPr>
        <p:txBody>
          <a:bodyPr/>
          <a:lstStyle/>
          <a:p>
            <a:r>
              <a:rPr lang="uk-UA" sz="2800" b="1" smtClean="0">
                <a:solidFill>
                  <a:srgbClr val="FF0000"/>
                </a:solidFill>
              </a:rPr>
              <a:t>ІНШІ ОЗНАКИ НЕБЕЗПЕЧНИХ ТЕРИТОРІЙ</a:t>
            </a:r>
            <a:endParaRPr lang="uk-UA" sz="2800" smtClean="0">
              <a:solidFill>
                <a:srgbClr val="FF0000"/>
              </a:solidFill>
            </a:endParaRPr>
          </a:p>
        </p:txBody>
      </p:sp>
      <p:pic>
        <p:nvPicPr>
          <p:cNvPr id="47106" name="Рисунок 7"/>
          <p:cNvPicPr>
            <a:picLocks noChangeAspect="1" noChangeArrowheads="1"/>
          </p:cNvPicPr>
          <p:nvPr/>
        </p:nvPicPr>
        <p:blipFill>
          <a:blip r:embed="rId2"/>
          <a:srcRect l="10651" t="2948" r="12737" b="24828"/>
          <a:stretch>
            <a:fillRect/>
          </a:stretch>
        </p:blipFill>
        <p:spPr bwMode="auto">
          <a:xfrm>
            <a:off x="214313" y="571500"/>
            <a:ext cx="3643312" cy="2071688"/>
          </a:xfrm>
          <a:prstGeom prst="rect">
            <a:avLst/>
          </a:prstGeom>
          <a:noFill/>
          <a:ln w="9525">
            <a:noFill/>
            <a:miter lim="800000"/>
            <a:headEnd/>
            <a:tailEnd/>
          </a:ln>
        </p:spPr>
      </p:pic>
      <p:sp>
        <p:nvSpPr>
          <p:cNvPr id="47107" name="Прямокутник 10"/>
          <p:cNvSpPr>
            <a:spLocks noChangeArrowheads="1"/>
          </p:cNvSpPr>
          <p:nvPr/>
        </p:nvSpPr>
        <p:spPr bwMode="auto">
          <a:xfrm>
            <a:off x="5072063" y="1143000"/>
            <a:ext cx="2714625" cy="584200"/>
          </a:xfrm>
          <a:prstGeom prst="rect">
            <a:avLst/>
          </a:prstGeom>
          <a:noFill/>
          <a:ln w="9525">
            <a:noFill/>
            <a:miter lim="800000"/>
            <a:headEnd/>
            <a:tailEnd/>
          </a:ln>
        </p:spPr>
        <p:txBody>
          <a:bodyPr>
            <a:spAutoFit/>
          </a:bodyPr>
          <a:lstStyle/>
          <a:p>
            <a:pPr algn="ctr"/>
            <a:r>
              <a:rPr lang="uk-UA" sz="1600" b="1">
                <a:solidFill>
                  <a:srgbClr val="000000"/>
                </a:solidFill>
              </a:rPr>
              <a:t>ЗАЛИШЕНА БОЙОВА ТЕХНІКА ТА ТРАНСПОРТ</a:t>
            </a:r>
            <a:endParaRPr lang="uk-UA" sz="1600">
              <a:solidFill>
                <a:srgbClr val="000000"/>
              </a:solidFill>
            </a:endParaRPr>
          </a:p>
        </p:txBody>
      </p:sp>
      <p:pic>
        <p:nvPicPr>
          <p:cNvPr id="47108" name="Рисунок 4" descr="Оперативна інформація генштабу та втрати рашистів (04.10.2022)"/>
          <p:cNvPicPr>
            <a:picLocks noChangeAspect="1" noChangeArrowheads="1"/>
          </p:cNvPicPr>
          <p:nvPr/>
        </p:nvPicPr>
        <p:blipFill>
          <a:blip r:embed="rId3"/>
          <a:srcRect/>
          <a:stretch>
            <a:fillRect/>
          </a:stretch>
        </p:blipFill>
        <p:spPr bwMode="auto">
          <a:xfrm>
            <a:off x="214313" y="2714625"/>
            <a:ext cx="3643312" cy="2238375"/>
          </a:xfrm>
          <a:prstGeom prst="rect">
            <a:avLst/>
          </a:prstGeom>
          <a:noFill/>
          <a:ln w="9525">
            <a:noFill/>
            <a:miter lim="800000"/>
            <a:headEnd/>
            <a:tailEnd/>
          </a:ln>
        </p:spPr>
      </p:pic>
      <p:pic>
        <p:nvPicPr>
          <p:cNvPr id="47109" name="Рисунок 5" descr="https://1zahid.com/userfiles/310356764_424448616534889_8924229331770059274_n.jpg"/>
          <p:cNvPicPr>
            <a:picLocks noChangeAspect="1" noChangeArrowheads="1"/>
          </p:cNvPicPr>
          <p:nvPr/>
        </p:nvPicPr>
        <p:blipFill>
          <a:blip r:embed="rId4"/>
          <a:srcRect/>
          <a:stretch>
            <a:fillRect/>
          </a:stretch>
        </p:blipFill>
        <p:spPr bwMode="auto">
          <a:xfrm>
            <a:off x="4429125" y="2357438"/>
            <a:ext cx="4495800" cy="2589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Заголовок 1"/>
          <p:cNvSpPr>
            <a:spLocks noGrp="1"/>
          </p:cNvSpPr>
          <p:nvPr>
            <p:ph type="title"/>
          </p:nvPr>
        </p:nvSpPr>
        <p:spPr>
          <a:xfrm>
            <a:off x="357188" y="71438"/>
            <a:ext cx="8229600" cy="436562"/>
          </a:xfrm>
        </p:spPr>
        <p:txBody>
          <a:bodyPr/>
          <a:lstStyle/>
          <a:p>
            <a:r>
              <a:rPr lang="uk-UA" sz="2800" b="1" smtClean="0">
                <a:solidFill>
                  <a:srgbClr val="FF0000"/>
                </a:solidFill>
              </a:rPr>
              <a:t>ІНШІ ОЗНАКИ НЕБЕЗПЕЧНИХ ТЕРИТОРІЙ</a:t>
            </a:r>
            <a:endParaRPr lang="uk-UA" sz="2800" smtClean="0">
              <a:solidFill>
                <a:srgbClr val="FF0000"/>
              </a:solidFill>
            </a:endParaRPr>
          </a:p>
        </p:txBody>
      </p:sp>
      <p:pic>
        <p:nvPicPr>
          <p:cNvPr id="48130" name="Рисунок 8"/>
          <p:cNvPicPr>
            <a:picLocks noChangeAspect="1" noChangeArrowheads="1"/>
          </p:cNvPicPr>
          <p:nvPr/>
        </p:nvPicPr>
        <p:blipFill>
          <a:blip r:embed="rId2"/>
          <a:srcRect/>
          <a:stretch>
            <a:fillRect/>
          </a:stretch>
        </p:blipFill>
        <p:spPr bwMode="auto">
          <a:xfrm>
            <a:off x="285750" y="642938"/>
            <a:ext cx="4143375" cy="2928937"/>
          </a:xfrm>
          <a:prstGeom prst="rect">
            <a:avLst/>
          </a:prstGeom>
          <a:noFill/>
          <a:ln w="9525">
            <a:noFill/>
            <a:miter lim="800000"/>
            <a:headEnd/>
            <a:tailEnd/>
          </a:ln>
        </p:spPr>
      </p:pic>
      <p:sp>
        <p:nvSpPr>
          <p:cNvPr id="48131" name="Прямокутник 11"/>
          <p:cNvSpPr>
            <a:spLocks noChangeArrowheads="1"/>
          </p:cNvSpPr>
          <p:nvPr/>
        </p:nvSpPr>
        <p:spPr bwMode="auto">
          <a:xfrm>
            <a:off x="2928938" y="4162425"/>
            <a:ext cx="3357562" cy="338138"/>
          </a:xfrm>
          <a:prstGeom prst="rect">
            <a:avLst/>
          </a:prstGeom>
          <a:noFill/>
          <a:ln w="9525">
            <a:noFill/>
            <a:miter lim="800000"/>
            <a:headEnd/>
            <a:tailEnd/>
          </a:ln>
        </p:spPr>
        <p:txBody>
          <a:bodyPr>
            <a:spAutoFit/>
          </a:bodyPr>
          <a:lstStyle/>
          <a:p>
            <a:pPr algn="ctr"/>
            <a:r>
              <a:rPr lang="uk-UA" sz="1600" b="1">
                <a:solidFill>
                  <a:srgbClr val="000000"/>
                </a:solidFill>
              </a:rPr>
              <a:t>ЗАЛИШКИ МЕРТВИХ ТВАРИН</a:t>
            </a:r>
            <a:endParaRPr lang="uk-UA" sz="1600">
              <a:solidFill>
                <a:srgbClr val="000000"/>
              </a:solidFill>
            </a:endParaRPr>
          </a:p>
        </p:txBody>
      </p:sp>
      <p:pic>
        <p:nvPicPr>
          <p:cNvPr id="48132" name="Рисунок 4" descr="nn22"/>
          <p:cNvPicPr>
            <a:picLocks noChangeAspect="1" noChangeArrowheads="1"/>
          </p:cNvPicPr>
          <p:nvPr/>
        </p:nvPicPr>
        <p:blipFill>
          <a:blip r:embed="rId3"/>
          <a:srcRect/>
          <a:stretch>
            <a:fillRect/>
          </a:stretch>
        </p:blipFill>
        <p:spPr bwMode="auto">
          <a:xfrm>
            <a:off x="4786313" y="714375"/>
            <a:ext cx="4143375" cy="2786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Заголовок 1"/>
          <p:cNvSpPr>
            <a:spLocks noGrp="1"/>
          </p:cNvSpPr>
          <p:nvPr>
            <p:ph type="title"/>
          </p:nvPr>
        </p:nvSpPr>
        <p:spPr>
          <a:xfrm>
            <a:off x="357188" y="71438"/>
            <a:ext cx="8229600" cy="436562"/>
          </a:xfrm>
        </p:spPr>
        <p:txBody>
          <a:bodyPr/>
          <a:lstStyle/>
          <a:p>
            <a:r>
              <a:rPr lang="uk-UA" sz="2800" b="1" smtClean="0">
                <a:solidFill>
                  <a:srgbClr val="FF0000"/>
                </a:solidFill>
              </a:rPr>
              <a:t>ІНШІ ОЗНАКИ НЕБЕЗПЕЧНИХ ТЕРИТОРІЙ</a:t>
            </a:r>
            <a:endParaRPr lang="uk-UA" sz="2800" smtClean="0">
              <a:solidFill>
                <a:srgbClr val="FF0000"/>
              </a:solidFill>
            </a:endParaRPr>
          </a:p>
        </p:txBody>
      </p:sp>
      <p:pic>
        <p:nvPicPr>
          <p:cNvPr id="49154" name="Рисунок 9"/>
          <p:cNvPicPr>
            <a:picLocks noChangeAspect="1" noChangeArrowheads="1"/>
          </p:cNvPicPr>
          <p:nvPr/>
        </p:nvPicPr>
        <p:blipFill>
          <a:blip r:embed="rId2"/>
          <a:srcRect/>
          <a:stretch>
            <a:fillRect/>
          </a:stretch>
        </p:blipFill>
        <p:spPr bwMode="auto">
          <a:xfrm>
            <a:off x="4857750" y="571500"/>
            <a:ext cx="4214813" cy="2857500"/>
          </a:xfrm>
          <a:prstGeom prst="rect">
            <a:avLst/>
          </a:prstGeom>
          <a:noFill/>
          <a:ln w="9525">
            <a:noFill/>
            <a:miter lim="800000"/>
            <a:headEnd/>
            <a:tailEnd/>
          </a:ln>
        </p:spPr>
      </p:pic>
      <p:sp>
        <p:nvSpPr>
          <p:cNvPr id="49155" name="Прямокутник 6"/>
          <p:cNvSpPr>
            <a:spLocks noChangeArrowheads="1"/>
          </p:cNvSpPr>
          <p:nvPr/>
        </p:nvSpPr>
        <p:spPr bwMode="auto">
          <a:xfrm>
            <a:off x="5357813" y="3916363"/>
            <a:ext cx="3214687" cy="584200"/>
          </a:xfrm>
          <a:prstGeom prst="rect">
            <a:avLst/>
          </a:prstGeom>
          <a:noFill/>
          <a:ln w="9525">
            <a:noFill/>
            <a:miter lim="800000"/>
            <a:headEnd/>
            <a:tailEnd/>
          </a:ln>
        </p:spPr>
        <p:txBody>
          <a:bodyPr>
            <a:spAutoFit/>
          </a:bodyPr>
          <a:lstStyle/>
          <a:p>
            <a:pPr algn="ctr"/>
            <a:r>
              <a:rPr lang="uk-UA" sz="1600" b="1">
                <a:solidFill>
                  <a:srgbClr val="000000"/>
                </a:solidFill>
              </a:rPr>
              <a:t>УЗБІЧЧЯ ДОРІГ, ҐРУНТОВІ ДОРОГИ ТА ЛІСОСМУГИ</a:t>
            </a:r>
            <a:endParaRPr lang="uk-UA" sz="1600">
              <a:solidFill>
                <a:srgbClr val="000000"/>
              </a:solidFill>
            </a:endParaRPr>
          </a:p>
        </p:txBody>
      </p:sp>
      <p:pic>
        <p:nvPicPr>
          <p:cNvPr id="49156" name="Рисунок 4" descr="Дорога у напрямку від Згурівки до Яготина / © ТСН.ua"/>
          <p:cNvPicPr>
            <a:picLocks noChangeAspect="1" noChangeArrowheads="1"/>
          </p:cNvPicPr>
          <p:nvPr/>
        </p:nvPicPr>
        <p:blipFill>
          <a:blip r:embed="rId3"/>
          <a:srcRect/>
          <a:stretch>
            <a:fillRect/>
          </a:stretch>
        </p:blipFill>
        <p:spPr bwMode="auto">
          <a:xfrm>
            <a:off x="184150" y="500063"/>
            <a:ext cx="4602163" cy="4214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Місце для вмісту 2"/>
          <p:cNvSpPr>
            <a:spLocks noGrp="1"/>
          </p:cNvSpPr>
          <p:nvPr>
            <p:ph idx="1"/>
          </p:nvPr>
        </p:nvSpPr>
        <p:spPr>
          <a:xfrm>
            <a:off x="196850" y="195263"/>
            <a:ext cx="8750300" cy="4806950"/>
          </a:xfrm>
        </p:spPr>
        <p:txBody>
          <a:bodyPr/>
          <a:lstStyle/>
          <a:p>
            <a:pPr marL="0" indent="0" algn="ctr">
              <a:buFontTx/>
              <a:buNone/>
            </a:pPr>
            <a:r>
              <a:rPr lang="uk-UA" sz="1800" b="1" smtClean="0">
                <a:solidFill>
                  <a:srgbClr val="FF0000"/>
                </a:solidFill>
                <a:latin typeface="Times New Roman" pitchFamily="18" charset="0"/>
                <a:cs typeface="Times New Roman" pitchFamily="18" charset="0"/>
              </a:rPr>
              <a:t>ПРАВИЛЬНІ ДІЇ У ВИПАДКУ ВИЯВЛЕННЯ ВНП </a:t>
            </a:r>
          </a:p>
          <a:p>
            <a:pPr marL="0" indent="0">
              <a:buFontTx/>
              <a:buNone/>
            </a:pPr>
            <a:r>
              <a:rPr lang="uk-UA" sz="1800" smtClean="0">
                <a:latin typeface="Times New Roman" pitchFamily="18" charset="0"/>
                <a:cs typeface="Times New Roman" pitchFamily="18" charset="0"/>
              </a:rPr>
              <a:t>Для того, щоб правильно відреагувати на ті ризики, з якими ми можемо </a:t>
            </a:r>
          </a:p>
          <a:p>
            <a:pPr marL="0" indent="0">
              <a:buFontTx/>
              <a:buNone/>
            </a:pPr>
            <a:r>
              <a:rPr lang="uk-UA" sz="1800" smtClean="0">
                <a:latin typeface="Times New Roman" pitchFamily="18" charset="0"/>
                <a:cs typeface="Times New Roman" pitchFamily="18" charset="0"/>
              </a:rPr>
              <a:t>стикнутися, та не наразити себе та інших на небезпеку, ми маємо не тільки знати як діяти правильно, але й мати відпрацьовані навички безпечної поведінки.  </a:t>
            </a:r>
          </a:p>
          <a:p>
            <a:pPr marL="0" indent="0" algn="ctr">
              <a:buFontTx/>
              <a:buNone/>
            </a:pPr>
            <a:r>
              <a:rPr lang="uk-UA" sz="1800" smtClean="0">
                <a:latin typeface="Times New Roman" pitchFamily="18" charset="0"/>
                <a:cs typeface="Times New Roman" pitchFamily="18" charset="0"/>
              </a:rPr>
              <a:t>	</a:t>
            </a:r>
            <a:r>
              <a:rPr lang="uk-UA" sz="1800" b="1" smtClean="0">
                <a:solidFill>
                  <a:srgbClr val="FF0000"/>
                </a:solidFill>
                <a:latin typeface="Times New Roman" pitchFamily="18" charset="0"/>
                <a:cs typeface="Times New Roman" pitchFamily="18" charset="0"/>
              </a:rPr>
              <a:t>Правильні дії: </a:t>
            </a:r>
          </a:p>
          <a:p>
            <a:pPr marL="0" indent="0">
              <a:buFontTx/>
              <a:buNone/>
            </a:pPr>
            <a:r>
              <a:rPr lang="uk-UA" sz="1800" smtClean="0">
                <a:latin typeface="Times New Roman" pitchFamily="18" charset="0"/>
                <a:cs typeface="Times New Roman" pitchFamily="18" charset="0"/>
              </a:rPr>
              <a:t>1. Якщо Ви виявили залишені боєприпаси у жодному разі не наближайтеся до них та не пускайте інших!  </a:t>
            </a:r>
          </a:p>
          <a:p>
            <a:pPr marL="0" indent="0">
              <a:buFontTx/>
              <a:buNone/>
            </a:pPr>
            <a:r>
              <a:rPr lang="uk-UA" sz="1800" smtClean="0">
                <a:latin typeface="Times New Roman" pitchFamily="18" charset="0"/>
                <a:cs typeface="Times New Roman" pitchFamily="18" charset="0"/>
              </a:rPr>
              <a:t>2. Зупинитись. Якщо ми рухалися, перше, що нам потрібно зробити, це зупинитися. </a:t>
            </a:r>
          </a:p>
          <a:p>
            <a:pPr marL="0" indent="0">
              <a:buFontTx/>
              <a:buNone/>
            </a:pPr>
            <a:r>
              <a:rPr lang="uk-UA" sz="1800" smtClean="0">
                <a:latin typeface="Times New Roman" pitchFamily="18" charset="0"/>
                <a:cs typeface="Times New Roman" pitchFamily="18" charset="0"/>
              </a:rPr>
              <a:t>3. Не панікувати, заспокоїтися. Про цей крок дуже часто забувають. Натомість він дуже важливий. Якщо ми не опануємо себе, навряд чи наші подальші дії будуть правильними. Скоріш за все, запанікувавши, зробимо помилкові кроки, які б ми ніколи не зробили у спокійному зваженому стані. А це може вартувати нам життя. Якщо в нас відпрацьовані навички безпечної поведінки, ми ніколи не будемо панікувати, оскільки напевно знаємо, що треба робити.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Місце для вмісту 2"/>
          <p:cNvSpPr>
            <a:spLocks noGrp="1"/>
          </p:cNvSpPr>
          <p:nvPr>
            <p:ph idx="1"/>
          </p:nvPr>
        </p:nvSpPr>
        <p:spPr>
          <a:xfrm>
            <a:off x="142875" y="195263"/>
            <a:ext cx="8858250" cy="3348037"/>
          </a:xfrm>
        </p:spPr>
        <p:txBody>
          <a:bodyPr/>
          <a:lstStyle/>
          <a:p>
            <a:pPr marL="0" indent="0">
              <a:buFontTx/>
              <a:buNone/>
            </a:pPr>
            <a:r>
              <a:rPr lang="uk-UA" sz="1800" smtClean="0">
                <a:latin typeface="Times New Roman" pitchFamily="18" charset="0"/>
                <a:cs typeface="Times New Roman" pitchFamily="18" charset="0"/>
              </a:rPr>
              <a:t>4. Попередити інших, якщо рухалися не самі, голосно повідомивши про небезпеку та наказавши зупинитися.  </a:t>
            </a:r>
          </a:p>
          <a:p>
            <a:pPr marL="0" indent="0">
              <a:buFontTx/>
              <a:buNone/>
            </a:pPr>
            <a:r>
              <a:rPr lang="uk-UA" sz="1800" smtClean="0">
                <a:latin typeface="Times New Roman" pitchFamily="18" charset="0"/>
                <a:cs typeface="Times New Roman" pitchFamily="18" charset="0"/>
              </a:rPr>
              <a:t>5. Перевірити ознаки наявності інших, небезпечних предметів навколо себе, уважно роздивившись, не рухаючись з місця. </a:t>
            </a:r>
          </a:p>
          <a:p>
            <a:pPr marL="0" indent="0">
              <a:buFontTx/>
              <a:buNone/>
            </a:pPr>
            <a:r>
              <a:rPr lang="uk-UA" sz="1800" smtClean="0">
                <a:latin typeface="Times New Roman" pitchFamily="18" charset="0"/>
                <a:cs typeface="Times New Roman" pitchFamily="18" charset="0"/>
              </a:rPr>
              <a:t>6. Обережно відійдіть назад тим же шляхом, яким прийшли, на безпечну відстань, намагаючись рухатися по своїх слідах. Якщо є можливість, сховайтеся за будівлею або іншою захисною перешкодою. (Пам’ятайте, що, наприклад, для мінометних мін безпечною є відстань 500 м, а для артилерійських боєприпасів  ̶  не менше 800 м). </a:t>
            </a:r>
          </a:p>
          <a:p>
            <a:pPr marL="0" indent="0">
              <a:buFontTx/>
              <a:buNone/>
            </a:pPr>
            <a:r>
              <a:rPr lang="uk-UA" sz="1800" smtClean="0">
                <a:latin typeface="Times New Roman" pitchFamily="18" charset="0"/>
                <a:cs typeface="Times New Roman" pitchFamily="18" charset="0"/>
              </a:rPr>
              <a:t>7. Позначте небезпечну територію помітним знаком (червона стрічка, хустина тощо). Увага: маркування здійснювати тільки на безпечній ділянці! </a:t>
            </a:r>
          </a:p>
          <a:p>
            <a:pPr marL="0" indent="0">
              <a:buFontTx/>
              <a:buNone/>
            </a:pPr>
            <a:r>
              <a:rPr lang="uk-UA" sz="1800" smtClean="0">
                <a:latin typeface="Times New Roman" pitchFamily="18" charset="0"/>
                <a:cs typeface="Times New Roman" pitchFamily="18" charset="0"/>
              </a:rPr>
              <a:t>8. Терміново повідомте про небезпечну знахідку в Державну службу України з надзвичайних ситуацій (ДСНС) за телефоном 101 чи до Національної поліції за телефоном 102. Біля мін, боєприпасів та інших видів ВНП заборонено користуватися телефоном! </a:t>
            </a:r>
          </a:p>
          <a:p>
            <a:pPr marL="0" indent="0">
              <a:buFontTx/>
              <a:buNone/>
            </a:pPr>
            <a:r>
              <a:rPr lang="uk-UA" sz="1800" smtClean="0">
                <a:latin typeface="Times New Roman" pitchFamily="18" charset="0"/>
                <a:cs typeface="Times New Roman" pitchFamily="18" charset="0"/>
              </a:rPr>
              <a:t>9. Дочекайтеся фахівців ДСНС чи працівників поліції.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extLst>
          </p:cNvPr>
          <p:cNvSpPr>
            <a:spLocks noGrp="1"/>
          </p:cNvSpPr>
          <p:nvPr>
            <p:ph idx="1"/>
          </p:nvPr>
        </p:nvSpPr>
        <p:spPr>
          <a:xfrm>
            <a:off x="250825" y="195263"/>
            <a:ext cx="8696325" cy="4699000"/>
          </a:xfrm>
        </p:spPr>
        <p:txBody>
          <a:bodyPr>
            <a:normAutofit fontScale="92500"/>
          </a:bodyPr>
          <a:lstStyle/>
          <a:p>
            <a:pPr marL="0" indent="0">
              <a:buFontTx/>
              <a:buNone/>
              <a:defRPr/>
            </a:pPr>
            <a:r>
              <a:rPr lang="uk-UA" sz="2400" b="1" i="1" dirty="0">
                <a:solidFill>
                  <a:srgbClr val="7030A0"/>
                </a:solidFill>
                <a:latin typeface="Times New Roman" panose="02020603050405020304" pitchFamily="18" charset="0"/>
                <a:cs typeface="Times New Roman" panose="02020603050405020304" pitchFamily="18" charset="0"/>
              </a:rPr>
              <a:t>	</a:t>
            </a:r>
            <a:r>
              <a:rPr lang="uk-UA" sz="2400" b="1" i="1" dirty="0">
                <a:solidFill>
                  <a:srgbClr val="FF0000"/>
                </a:solidFill>
                <a:latin typeface="Times New Roman" panose="02020603050405020304" pitchFamily="18" charset="0"/>
                <a:cs typeface="Times New Roman" panose="02020603050405020304" pitchFamily="18" charset="0"/>
              </a:rPr>
              <a:t>Чого не можна робити: </a:t>
            </a:r>
          </a:p>
          <a:p>
            <a:pPr marL="0" indent="0">
              <a:buFontTx/>
              <a:buNone/>
              <a:defRPr/>
            </a:pPr>
            <a:r>
              <a:rPr lang="uk-UA" sz="2400" dirty="0">
                <a:latin typeface="Times New Roman" panose="02020603050405020304" pitchFamily="18" charset="0"/>
                <a:cs typeface="Times New Roman" panose="02020603050405020304" pitchFamily="18" charset="0"/>
              </a:rPr>
              <a:t>1. Наближатися до ВНП. </a:t>
            </a:r>
          </a:p>
          <a:p>
            <a:pPr marL="0" indent="0">
              <a:buFontTx/>
              <a:buNone/>
              <a:defRPr/>
            </a:pPr>
            <a:r>
              <a:rPr lang="uk-UA" sz="2400" dirty="0">
                <a:latin typeface="Times New Roman" panose="02020603050405020304" pitchFamily="18" charset="0"/>
                <a:cs typeface="Times New Roman" panose="02020603050405020304" pitchFamily="18" charset="0"/>
              </a:rPr>
              <a:t>2. Якимось чином впливати на нього (торкатися, кидати каміння, пересувати, накривати чи заливати водою, кидати у вогонь тощо). </a:t>
            </a:r>
          </a:p>
          <a:p>
            <a:pPr marL="0" indent="0">
              <a:buFontTx/>
              <a:buNone/>
              <a:defRPr/>
            </a:pPr>
            <a:r>
              <a:rPr lang="uk-UA" sz="2400" dirty="0">
                <a:latin typeface="Times New Roman" panose="02020603050405020304" pitchFamily="18" charset="0"/>
                <a:cs typeface="Times New Roman" panose="02020603050405020304" pitchFamily="18" charset="0"/>
              </a:rPr>
              <a:t>3. Дзвонити безпосередньо поруч з небезпечним предметом. </a:t>
            </a:r>
          </a:p>
          <a:p>
            <a:pPr marL="0" indent="0">
              <a:buFontTx/>
              <a:buNone/>
              <a:defRPr/>
            </a:pPr>
            <a:r>
              <a:rPr lang="uk-UA" sz="2400" dirty="0">
                <a:latin typeface="Times New Roman" panose="02020603050405020304" pitchFamily="18" charset="0"/>
                <a:cs typeface="Times New Roman" panose="02020603050405020304" pitchFamily="18" charset="0"/>
              </a:rPr>
              <a:t>4. Здійснювати маркування безпосередньо біля нього. </a:t>
            </a:r>
          </a:p>
          <a:p>
            <a:pPr marL="0" indent="0">
              <a:buFontTx/>
              <a:buNone/>
              <a:defRPr/>
            </a:pPr>
            <a:r>
              <a:rPr lang="uk-UA" sz="2400" dirty="0">
                <a:latin typeface="Times New Roman" panose="02020603050405020304" pitchFamily="18" charset="0"/>
                <a:cs typeface="Times New Roman" panose="02020603050405020304" pitchFamily="18" charset="0"/>
              </a:rPr>
              <a:t>	</a:t>
            </a:r>
            <a:r>
              <a:rPr lang="uk-UA" sz="2400" b="1" i="1" dirty="0">
                <a:solidFill>
                  <a:srgbClr val="FF0000"/>
                </a:solidFill>
                <a:latin typeface="Times New Roman" panose="02020603050405020304" pitchFamily="18" charset="0"/>
                <a:cs typeface="Times New Roman" panose="02020603050405020304" pitchFamily="18" charset="0"/>
              </a:rPr>
              <a:t>Суворо забороняється </a:t>
            </a:r>
            <a:r>
              <a:rPr lang="uk-UA" sz="2400" dirty="0">
                <a:latin typeface="Times New Roman" panose="02020603050405020304" pitchFamily="18" charset="0"/>
                <a:cs typeface="Times New Roman" panose="02020603050405020304" pitchFamily="18" charset="0"/>
              </a:rPr>
              <a:t>самостійно здійснювати з виявленим підозрілим предметом будь-які дії, а саме: наближатися, торкати, розкривати, переміщати, заливати її рідиною, засипати піском і ґрунтом, користуватися радіо- і електроапаратурою, переговорними пристроями (у тому числі мобільними телефонами).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2"/>
          <a:srcRect/>
          <a:stretch>
            <a:fillRect/>
          </a:stretch>
        </p:blipFill>
        <p:spPr bwMode="auto">
          <a:xfrm>
            <a:off x="1709738" y="125413"/>
            <a:ext cx="5778500" cy="4876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Title 1"/>
          <p:cNvSpPr>
            <a:spLocks noGrp="1"/>
          </p:cNvSpPr>
          <p:nvPr>
            <p:ph type="title"/>
          </p:nvPr>
        </p:nvSpPr>
        <p:spPr>
          <a:xfrm>
            <a:off x="508000" y="104775"/>
            <a:ext cx="8094663" cy="509588"/>
          </a:xfrm>
        </p:spPr>
        <p:txBody>
          <a:bodyPr/>
          <a:lstStyle/>
          <a:p>
            <a:r>
              <a:rPr lang="uk-UA" b="1" smtClean="0">
                <a:solidFill>
                  <a:srgbClr val="FF0000"/>
                </a:solidFill>
                <a:latin typeface="Times New Roman" pitchFamily="18" charset="0"/>
                <a:cs typeface="Times New Roman" pitchFamily="18" charset="0"/>
              </a:rPr>
              <a:t>Ручні гранати</a:t>
            </a:r>
            <a:endParaRPr lang="ru-RU" b="1" smtClean="0">
              <a:solidFill>
                <a:srgbClr val="FF0000"/>
              </a:solidFill>
              <a:latin typeface="Times New Roman" pitchFamily="18" charset="0"/>
              <a:cs typeface="Times New Roman" pitchFamily="18" charset="0"/>
            </a:endParaRPr>
          </a:p>
        </p:txBody>
      </p:sp>
      <p:sp>
        <p:nvSpPr>
          <p:cNvPr id="17410" name="Content Placeholder 2"/>
          <p:cNvSpPr>
            <a:spLocks noGrp="1"/>
          </p:cNvSpPr>
          <p:nvPr>
            <p:ph idx="1"/>
          </p:nvPr>
        </p:nvSpPr>
        <p:spPr>
          <a:xfrm>
            <a:off x="549275" y="4076700"/>
            <a:ext cx="3429000" cy="747713"/>
          </a:xfrm>
        </p:spPr>
        <p:txBody>
          <a:bodyPr/>
          <a:lstStyle/>
          <a:p>
            <a:pPr marL="0" indent="0">
              <a:buClr>
                <a:schemeClr val="accent1"/>
              </a:buClr>
              <a:buSzPct val="80000"/>
              <a:buFontTx/>
              <a:buNone/>
            </a:pPr>
            <a:r>
              <a:rPr lang="uk-UA" sz="1700" smtClean="0">
                <a:latin typeface="Times New Roman" pitchFamily="18" charset="0"/>
                <a:cs typeface="Times New Roman" pitchFamily="18" charset="0"/>
              </a:rPr>
              <a:t>Наступальні - РГД-5, РГН.</a:t>
            </a:r>
            <a:endParaRPr lang="ru-RU" sz="1700" smtClean="0">
              <a:latin typeface="Times New Roman" pitchFamily="18" charset="0"/>
              <a:cs typeface="Times New Roman" pitchFamily="18" charset="0"/>
            </a:endParaRPr>
          </a:p>
          <a:p>
            <a:pPr marL="0" indent="0">
              <a:buClr>
                <a:schemeClr val="accent1"/>
              </a:buClr>
              <a:buSzPct val="80000"/>
              <a:buFontTx/>
              <a:buNone/>
            </a:pPr>
            <a:r>
              <a:rPr lang="uk-UA" sz="1700" smtClean="0">
                <a:latin typeface="Times New Roman" pitchFamily="18" charset="0"/>
                <a:cs typeface="Times New Roman" pitchFamily="18" charset="0"/>
              </a:rPr>
              <a:t>Оборонні - Ф-1, РГО.</a:t>
            </a:r>
            <a:endParaRPr lang="ru-RU" sz="1700" smtClean="0">
              <a:latin typeface="Times New Roman" pitchFamily="18" charset="0"/>
              <a:cs typeface="Times New Roman" pitchFamily="18" charset="0"/>
            </a:endParaRPr>
          </a:p>
        </p:txBody>
      </p:sp>
      <p:sp>
        <p:nvSpPr>
          <p:cNvPr id="17411" name=" 643349665"/>
          <p:cNvSpPr>
            <a:spLocks noChangeArrowheads="1"/>
          </p:cNvSpPr>
          <p:nvPr/>
        </p:nvSpPr>
        <p:spPr bwMode="auto">
          <a:xfrm>
            <a:off x="-7007225" y="-4222750"/>
            <a:ext cx="34925" cy="44450"/>
          </a:xfrm>
          <a:prstGeom prst="rect">
            <a:avLst/>
          </a:prstGeom>
          <a:noFill/>
          <a:ln w="9525">
            <a:noFill/>
            <a:miter lim="800000"/>
            <a:headEnd/>
            <a:tailEnd/>
          </a:ln>
        </p:spPr>
        <p:txBody>
          <a:bodyPr lIns="68580" tIns="34290" rIns="68580" bIns="34290"/>
          <a:lstStyle/>
          <a:p>
            <a:endParaRPr lang="ru-RU"/>
          </a:p>
        </p:txBody>
      </p:sp>
      <p:sp>
        <p:nvSpPr>
          <p:cNvPr id="17412" name=" 385897777"/>
          <p:cNvSpPr>
            <a:spLocks noChangeArrowheads="1"/>
          </p:cNvSpPr>
          <p:nvPr/>
        </p:nvSpPr>
        <p:spPr bwMode="auto">
          <a:xfrm>
            <a:off x="4633913" y="2500313"/>
            <a:ext cx="33337" cy="242887"/>
          </a:xfrm>
          <a:prstGeom prst="rect">
            <a:avLst/>
          </a:prstGeom>
          <a:noFill/>
          <a:ln w="9525">
            <a:noFill/>
            <a:miter lim="800000"/>
            <a:headEnd/>
            <a:tailEnd/>
          </a:ln>
        </p:spPr>
        <p:txBody>
          <a:bodyPr lIns="68580" tIns="34290" rIns="68580" bIns="34290"/>
          <a:lstStyle/>
          <a:p>
            <a:endParaRPr lang="ru-RU"/>
          </a:p>
        </p:txBody>
      </p:sp>
      <p:sp>
        <p:nvSpPr>
          <p:cNvPr id="17413" name=" 1312144799"/>
          <p:cNvSpPr>
            <a:spLocks noChangeArrowheads="1"/>
          </p:cNvSpPr>
          <p:nvPr/>
        </p:nvSpPr>
        <p:spPr bwMode="auto">
          <a:xfrm>
            <a:off x="2227263" y="4600575"/>
            <a:ext cx="115887" cy="152400"/>
          </a:xfrm>
          <a:prstGeom prst="rect">
            <a:avLst/>
          </a:prstGeom>
          <a:noFill/>
          <a:ln w="9525">
            <a:noFill/>
            <a:miter lim="800000"/>
            <a:headEnd/>
            <a:tailEnd/>
          </a:ln>
        </p:spPr>
        <p:txBody>
          <a:bodyPr lIns="68580" tIns="34290" rIns="68580" bIns="34290"/>
          <a:lstStyle/>
          <a:p>
            <a:endParaRPr lang="ru-RU"/>
          </a:p>
        </p:txBody>
      </p:sp>
      <p:sp>
        <p:nvSpPr>
          <p:cNvPr id="17414" name=" 170001404"/>
          <p:cNvSpPr>
            <a:spLocks noChangeArrowheads="1"/>
          </p:cNvSpPr>
          <p:nvPr/>
        </p:nvSpPr>
        <p:spPr bwMode="auto">
          <a:xfrm>
            <a:off x="993775" y="3362325"/>
            <a:ext cx="60325" cy="149225"/>
          </a:xfrm>
          <a:prstGeom prst="rect">
            <a:avLst/>
          </a:prstGeom>
          <a:noFill/>
          <a:ln w="9525">
            <a:noFill/>
            <a:miter lim="800000"/>
            <a:headEnd/>
            <a:tailEnd/>
          </a:ln>
        </p:spPr>
        <p:txBody>
          <a:bodyPr lIns="68580" tIns="34290" rIns="68580" bIns="34290"/>
          <a:lstStyle/>
          <a:p>
            <a:endParaRPr lang="ru-RU"/>
          </a:p>
        </p:txBody>
      </p:sp>
      <p:pic>
        <p:nvPicPr>
          <p:cNvPr id="17415" name="Рисунок 985169833"/>
          <p:cNvPicPr>
            <a:picLocks noChangeAspect="1"/>
          </p:cNvPicPr>
          <p:nvPr/>
        </p:nvPicPr>
        <p:blipFill>
          <a:blip r:embed="rId2"/>
          <a:srcRect/>
          <a:stretch>
            <a:fillRect/>
          </a:stretch>
        </p:blipFill>
        <p:spPr bwMode="auto">
          <a:xfrm>
            <a:off x="681038" y="771525"/>
            <a:ext cx="7899400" cy="3068638"/>
          </a:xfrm>
          <a:prstGeom prst="rect">
            <a:avLst/>
          </a:prstGeom>
          <a:noFill/>
          <a:ln w="9525">
            <a:noFill/>
            <a:miter lim="800000"/>
            <a:headEnd/>
            <a:tailEnd/>
          </a:ln>
        </p:spPr>
      </p:pic>
      <p:sp>
        <p:nvSpPr>
          <p:cNvPr id="17416" name="TextBox 40"/>
          <p:cNvSpPr txBox="1">
            <a:spLocks noChangeArrowheads="1"/>
          </p:cNvSpPr>
          <p:nvPr/>
        </p:nvSpPr>
        <p:spPr bwMode="auto">
          <a:xfrm>
            <a:off x="4595813" y="4230688"/>
            <a:ext cx="2492375" cy="392112"/>
          </a:xfrm>
          <a:prstGeom prst="rect">
            <a:avLst/>
          </a:prstGeom>
          <a:noFill/>
          <a:ln w="9525">
            <a:noFill/>
            <a:miter lim="800000"/>
            <a:headEnd/>
            <a:tailEnd/>
          </a:ln>
        </p:spPr>
        <p:txBody>
          <a:bodyPr lIns="68580" tIns="34290" rIns="68580" bIns="34290"/>
          <a:lstStyle/>
          <a:p>
            <a:r>
              <a:rPr lang="uk-UA" sz="1700">
                <a:latin typeface="Times New Roman" pitchFamily="18" charset="0"/>
                <a:cs typeface="Times New Roman" pitchFamily="18" charset="0"/>
              </a:rPr>
              <a:t>радіус ураження до 20м</a:t>
            </a:r>
            <a:endParaRPr lang="ru-RU" sz="1700">
              <a:latin typeface="Times New Roman" pitchFamily="18" charset="0"/>
              <a:cs typeface="Times New Roman" pitchFamily="18" charset="0"/>
            </a:endParaRPr>
          </a:p>
        </p:txBody>
      </p:sp>
      <p:pic>
        <p:nvPicPr>
          <p:cNvPr id="1026" name="Picture 2" descr="Міни, розтяжки і гранати: в ДСНС показали, що лишають по собі росіяни - АСС"/>
          <p:cNvPicPr>
            <a:picLocks noChangeAspect="1" noChangeArrowheads="1"/>
          </p:cNvPicPr>
          <p:nvPr/>
        </p:nvPicPr>
        <p:blipFill>
          <a:blip r:embed="rId3"/>
          <a:srcRect/>
          <a:stretch>
            <a:fillRect/>
          </a:stretch>
        </p:blipFill>
        <p:spPr bwMode="auto">
          <a:xfrm>
            <a:off x="122238" y="288925"/>
            <a:ext cx="5719762" cy="4422775"/>
          </a:xfrm>
          <a:prstGeom prst="rect">
            <a:avLst/>
          </a:prstGeom>
          <a:noFill/>
          <a:ln w="9525">
            <a:noFill/>
            <a:miter lim="800000"/>
            <a:headEnd/>
            <a:tailEnd/>
          </a:ln>
        </p:spPr>
      </p:pic>
      <p:pic>
        <p:nvPicPr>
          <p:cNvPr id="3" name="Рисунок 2"/>
          <p:cNvPicPr>
            <a:picLocks noChangeAspect="1"/>
          </p:cNvPicPr>
          <p:nvPr/>
        </p:nvPicPr>
        <p:blipFill>
          <a:blip r:embed="rId4"/>
          <a:srcRect/>
          <a:stretch>
            <a:fillRect/>
          </a:stretch>
        </p:blipFill>
        <p:spPr bwMode="auto">
          <a:xfrm>
            <a:off x="1208088" y="104775"/>
            <a:ext cx="7372350" cy="4953000"/>
          </a:xfrm>
          <a:prstGeom prst="rect">
            <a:avLst/>
          </a:prstGeom>
          <a:noFill/>
          <a:ln w="9525">
            <a:noFill/>
            <a:miter lim="800000"/>
            <a:headEnd/>
            <a:tailEnd/>
          </a:ln>
        </p:spPr>
      </p:pic>
      <p:pic>
        <p:nvPicPr>
          <p:cNvPr id="5" name="Рисунок 4"/>
          <p:cNvPicPr>
            <a:picLocks noChangeAspect="1"/>
          </p:cNvPicPr>
          <p:nvPr/>
        </p:nvPicPr>
        <p:blipFill>
          <a:blip r:embed="rId5"/>
          <a:srcRect/>
          <a:stretch>
            <a:fillRect/>
          </a:stretch>
        </p:blipFill>
        <p:spPr bwMode="auto">
          <a:xfrm>
            <a:off x="906463" y="425450"/>
            <a:ext cx="7199312" cy="4527550"/>
          </a:xfrm>
          <a:prstGeom prst="rect">
            <a:avLst/>
          </a:prstGeom>
          <a:noFill/>
          <a:ln w="9525">
            <a:noFill/>
            <a:miter lim="800000"/>
            <a:headEnd/>
            <a:tailEnd/>
          </a:ln>
        </p:spPr>
      </p:pic>
      <p:pic>
        <p:nvPicPr>
          <p:cNvPr id="4" name="Рисунок 3"/>
          <p:cNvPicPr>
            <a:picLocks noChangeAspect="1"/>
          </p:cNvPicPr>
          <p:nvPr/>
        </p:nvPicPr>
        <p:blipFill>
          <a:blip r:embed="rId6"/>
          <a:srcRect/>
          <a:stretch>
            <a:fillRect/>
          </a:stretch>
        </p:blipFill>
        <p:spPr bwMode="auto">
          <a:xfrm>
            <a:off x="2698750" y="239713"/>
            <a:ext cx="3675063" cy="4899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Содержимое 2"/>
          <p:cNvSpPr>
            <a:spLocks noGrp="1"/>
          </p:cNvSpPr>
          <p:nvPr>
            <p:ph idx="1"/>
          </p:nvPr>
        </p:nvSpPr>
        <p:spPr>
          <a:xfrm>
            <a:off x="928688" y="1571625"/>
            <a:ext cx="7500937" cy="1428750"/>
          </a:xfrm>
        </p:spPr>
        <p:txBody>
          <a:bodyPr/>
          <a:lstStyle/>
          <a:p>
            <a:pPr algn="ctr">
              <a:buFontTx/>
              <a:buNone/>
            </a:pPr>
            <a:r>
              <a:rPr lang="uk-UA" sz="6000" b="1" i="1" smtClean="0">
                <a:latin typeface="Times New Roman" pitchFamily="18" charset="0"/>
                <a:cs typeface="Times New Roman" pitchFamily="18" charset="0"/>
              </a:rPr>
              <a:t>ДЯКУЮ ЗА УВАГУ!</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Заголовок 1"/>
          <p:cNvSpPr>
            <a:spLocks noGrp="1"/>
          </p:cNvSpPr>
          <p:nvPr>
            <p:ph type="title"/>
          </p:nvPr>
        </p:nvSpPr>
        <p:spPr>
          <a:xfrm>
            <a:off x="457200" y="-71438"/>
            <a:ext cx="8229600" cy="857251"/>
          </a:xfrm>
        </p:spPr>
        <p:txBody>
          <a:bodyPr/>
          <a:lstStyle/>
          <a:p>
            <a:r>
              <a:rPr lang="uk-UA" b="1" smtClean="0">
                <a:solidFill>
                  <a:srgbClr val="FF0000"/>
                </a:solidFill>
                <a:latin typeface="Times New Roman" pitchFamily="18" charset="0"/>
                <a:cs typeface="Times New Roman" pitchFamily="18" charset="0"/>
              </a:rPr>
              <a:t>Постріли до гранатомета</a:t>
            </a:r>
          </a:p>
        </p:txBody>
      </p:sp>
      <p:pic>
        <p:nvPicPr>
          <p:cNvPr id="18434" name="Рисунок 4"/>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rot="2733731">
            <a:off x="-457200" y="1812925"/>
            <a:ext cx="3170237" cy="3052763"/>
          </a:xfrm>
          <a:prstGeom prst="rect">
            <a:avLst/>
          </a:prstGeom>
          <a:noFill/>
          <a:ln w="9525">
            <a:noFill/>
            <a:miter lim="800000"/>
            <a:headEnd/>
            <a:tailEnd/>
          </a:ln>
        </p:spPr>
      </p:pic>
      <p:sp>
        <p:nvSpPr>
          <p:cNvPr id="18435" name="Прямокутник 5"/>
          <p:cNvSpPr>
            <a:spLocks noChangeArrowheads="1"/>
          </p:cNvSpPr>
          <p:nvPr/>
        </p:nvSpPr>
        <p:spPr bwMode="auto">
          <a:xfrm>
            <a:off x="0" y="862013"/>
            <a:ext cx="3176588" cy="346075"/>
          </a:xfrm>
          <a:prstGeom prst="rect">
            <a:avLst/>
          </a:prstGeom>
          <a:noFill/>
          <a:ln w="9525">
            <a:noFill/>
            <a:miter lim="800000"/>
            <a:headEnd/>
            <a:tailEnd/>
          </a:ln>
        </p:spPr>
        <p:txBody>
          <a:bodyPr wrap="none" lIns="68580" tIns="34290" rIns="68580" bIns="34290">
            <a:spAutoFit/>
          </a:bodyPr>
          <a:lstStyle/>
          <a:p>
            <a:pPr algn="ctr"/>
            <a:r>
              <a:rPr lang="uk-UA" b="1">
                <a:solidFill>
                  <a:srgbClr val="CD0505"/>
                </a:solidFill>
                <a:latin typeface="Times New Roman" pitchFamily="18" charset="0"/>
                <a:cs typeface="Times New Roman" pitchFamily="18" charset="0"/>
              </a:rPr>
              <a:t>Гранатометний постріл ПГ-7</a:t>
            </a:r>
            <a:endParaRPr lang="ru-RU" b="1">
              <a:solidFill>
                <a:srgbClr val="CD0505"/>
              </a:solidFill>
              <a:latin typeface="Times New Roman" pitchFamily="18" charset="0"/>
              <a:cs typeface="Times New Roman" pitchFamily="18" charset="0"/>
            </a:endParaRPr>
          </a:p>
        </p:txBody>
      </p:sp>
      <p:pic>
        <p:nvPicPr>
          <p:cNvPr id="18436" name="Рисунок 6"/>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811838" y="1330325"/>
            <a:ext cx="3117850" cy="3568700"/>
          </a:xfrm>
          <a:prstGeom prst="rect">
            <a:avLst/>
          </a:prstGeom>
          <a:noFill/>
          <a:ln w="9525">
            <a:noFill/>
            <a:miter lim="800000"/>
            <a:headEnd/>
            <a:tailEnd/>
          </a:ln>
        </p:spPr>
      </p:pic>
      <p:sp>
        <p:nvSpPr>
          <p:cNvPr id="18437" name="Прямокутник 7"/>
          <p:cNvSpPr>
            <a:spLocks noChangeArrowheads="1"/>
          </p:cNvSpPr>
          <p:nvPr/>
        </p:nvSpPr>
        <p:spPr bwMode="auto">
          <a:xfrm>
            <a:off x="5651500" y="862013"/>
            <a:ext cx="3303588" cy="346075"/>
          </a:xfrm>
          <a:prstGeom prst="rect">
            <a:avLst/>
          </a:prstGeom>
          <a:noFill/>
          <a:ln w="9525">
            <a:noFill/>
            <a:miter lim="800000"/>
            <a:headEnd/>
            <a:tailEnd/>
          </a:ln>
        </p:spPr>
        <p:txBody>
          <a:bodyPr wrap="none" lIns="68580" tIns="34290" rIns="68580" bIns="34290">
            <a:spAutoFit/>
          </a:bodyPr>
          <a:lstStyle/>
          <a:p>
            <a:pPr algn="ctr"/>
            <a:r>
              <a:rPr lang="uk-UA" b="1">
                <a:solidFill>
                  <a:srgbClr val="CD0505"/>
                </a:solidFill>
                <a:latin typeface="Times New Roman" pitchFamily="18" charset="0"/>
                <a:cs typeface="Times New Roman" pitchFamily="18" charset="0"/>
              </a:rPr>
              <a:t>Гранатометний постріл ТБГ-7</a:t>
            </a:r>
            <a:endParaRPr lang="ru-RU" b="1">
              <a:solidFill>
                <a:srgbClr val="CD0505"/>
              </a:solidFill>
              <a:latin typeface="Times New Roman" pitchFamily="18" charset="0"/>
              <a:cs typeface="Times New Roman" pitchFamily="18" charset="0"/>
            </a:endParaRPr>
          </a:p>
        </p:txBody>
      </p:sp>
      <p:pic>
        <p:nvPicPr>
          <p:cNvPr id="18438" name="Рисунок 8"/>
          <p:cNvPicPr>
            <a:picLocks noChangeAspect="1"/>
          </p:cNvPicPr>
          <p:nvPr/>
        </p:nvPicPr>
        <p:blipFill>
          <a:blip r:embed="rId4"/>
          <a:srcRect/>
          <a:stretch>
            <a:fillRect/>
          </a:stretch>
        </p:blipFill>
        <p:spPr bwMode="auto">
          <a:xfrm>
            <a:off x="1714500" y="1500188"/>
            <a:ext cx="4071938" cy="305435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1062038" y="117475"/>
            <a:ext cx="7142162" cy="525463"/>
          </a:xfrm>
        </p:spPr>
        <p:txBody>
          <a:bodyPr>
            <a:normAutofit fontScale="90000"/>
          </a:bodyPr>
          <a:lstStyle/>
          <a:p>
            <a:pPr>
              <a:defRPr/>
            </a:pPr>
            <a:r>
              <a:rPr lang="uk-UA" b="1" dirty="0">
                <a:solidFill>
                  <a:srgbClr val="CD0505"/>
                </a:solidFill>
                <a:latin typeface="Times New Roman" panose="02020603050405020304" pitchFamily="18" charset="0"/>
                <a:cs typeface="Times New Roman" panose="02020603050405020304" pitchFamily="18" charset="0"/>
              </a:rPr>
              <a:t>Постріли осколкової </a:t>
            </a:r>
            <a:r>
              <a:rPr lang="uk-UA" b="1" dirty="0" smtClean="0">
                <a:solidFill>
                  <a:srgbClr val="CD0505"/>
                </a:solidFill>
                <a:latin typeface="Times New Roman" panose="02020603050405020304" pitchFamily="18" charset="0"/>
                <a:cs typeface="Times New Roman" panose="02020603050405020304" pitchFamily="18" charset="0"/>
              </a:rPr>
              <a:t>гранати</a:t>
            </a:r>
            <a:endParaRPr lang="uk-UA" dirty="0"/>
          </a:p>
        </p:txBody>
      </p:sp>
      <p:pic>
        <p:nvPicPr>
          <p:cNvPr id="19458" name="Рисунок 3"/>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61925" y="1573213"/>
            <a:ext cx="5616575" cy="3190875"/>
          </a:xfrm>
          <a:prstGeom prst="rect">
            <a:avLst/>
          </a:prstGeom>
          <a:noFill/>
          <a:ln w="9525">
            <a:noFill/>
            <a:miter lim="800000"/>
            <a:headEnd/>
            <a:tailEnd/>
          </a:ln>
        </p:spPr>
      </p:pic>
      <p:pic>
        <p:nvPicPr>
          <p:cNvPr id="19459" name="Рисунок 6"/>
          <p:cNvPicPr>
            <a:picLocks noChangeAspect="1"/>
          </p:cNvPicPr>
          <p:nvPr/>
        </p:nvPicPr>
        <p:blipFill>
          <a:blip r:embed="rId3"/>
          <a:srcRect/>
          <a:stretch>
            <a:fillRect/>
          </a:stretch>
        </p:blipFill>
        <p:spPr bwMode="auto">
          <a:xfrm>
            <a:off x="6030913" y="1212850"/>
            <a:ext cx="2720975" cy="3546475"/>
          </a:xfrm>
          <a:prstGeom prst="rect">
            <a:avLst/>
          </a:prstGeom>
          <a:noFill/>
          <a:ln w="9525">
            <a:noFill/>
            <a:miter lim="800000"/>
            <a:headEnd/>
            <a:tailEnd/>
          </a:ln>
        </p:spPr>
      </p:pic>
      <p:sp>
        <p:nvSpPr>
          <p:cNvPr id="19460" name="Прямокутник 7"/>
          <p:cNvSpPr>
            <a:spLocks noChangeArrowheads="1"/>
          </p:cNvSpPr>
          <p:nvPr/>
        </p:nvSpPr>
        <p:spPr bwMode="auto">
          <a:xfrm>
            <a:off x="392113" y="1074738"/>
            <a:ext cx="3963987" cy="346075"/>
          </a:xfrm>
          <a:prstGeom prst="rect">
            <a:avLst/>
          </a:prstGeom>
          <a:noFill/>
          <a:ln w="9525">
            <a:noFill/>
            <a:miter lim="800000"/>
            <a:headEnd/>
            <a:tailEnd/>
          </a:ln>
        </p:spPr>
        <p:txBody>
          <a:bodyPr lIns="68580" tIns="34290" rIns="68580" bIns="34290">
            <a:spAutoFit/>
          </a:bodyPr>
          <a:lstStyle/>
          <a:p>
            <a:pPr algn="ctr"/>
            <a:r>
              <a:rPr lang="uk-UA" b="1">
                <a:solidFill>
                  <a:srgbClr val="CD0505"/>
                </a:solidFill>
                <a:latin typeface="Times New Roman" pitchFamily="18" charset="0"/>
                <a:cs typeface="Times New Roman" pitchFamily="18" charset="0"/>
              </a:rPr>
              <a:t>Постріл осколкової гранати ВОГ-17</a:t>
            </a:r>
            <a:endParaRPr lang="ru-RU" b="1">
              <a:solidFill>
                <a:srgbClr val="CD0505"/>
              </a:solidFill>
              <a:latin typeface="Times New Roman" pitchFamily="18" charset="0"/>
              <a:cs typeface="Times New Roman" pitchFamily="18" charset="0"/>
            </a:endParaRPr>
          </a:p>
        </p:txBody>
      </p:sp>
      <p:sp>
        <p:nvSpPr>
          <p:cNvPr id="19461" name="Прямокутник 8"/>
          <p:cNvSpPr>
            <a:spLocks noChangeArrowheads="1"/>
          </p:cNvSpPr>
          <p:nvPr/>
        </p:nvSpPr>
        <p:spPr bwMode="auto">
          <a:xfrm>
            <a:off x="5227638" y="657225"/>
            <a:ext cx="3524250" cy="623888"/>
          </a:xfrm>
          <a:prstGeom prst="rect">
            <a:avLst/>
          </a:prstGeom>
          <a:noFill/>
          <a:ln w="9525">
            <a:noFill/>
            <a:miter lim="800000"/>
            <a:headEnd/>
            <a:tailEnd/>
          </a:ln>
        </p:spPr>
        <p:txBody>
          <a:bodyPr lIns="68580" tIns="34290" rIns="68580" bIns="34290">
            <a:spAutoFit/>
          </a:bodyPr>
          <a:lstStyle/>
          <a:p>
            <a:pPr algn="ctr"/>
            <a:r>
              <a:rPr lang="uk-UA" b="1">
                <a:solidFill>
                  <a:srgbClr val="CD0505"/>
                </a:solidFill>
                <a:latin typeface="Times New Roman" pitchFamily="18" charset="0"/>
                <a:cs typeface="Times New Roman" pitchFamily="18" charset="0"/>
              </a:rPr>
              <a:t>Постріл осколкової гранати ВОГ-25</a:t>
            </a:r>
            <a:endParaRPr lang="ru-RU" b="1">
              <a:solidFill>
                <a:srgbClr val="CD0505"/>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57188" y="214313"/>
            <a:ext cx="8229600" cy="4643437"/>
          </a:xfrm>
        </p:spPr>
        <p:txBody>
          <a:bodyPr/>
          <a:lstStyle/>
          <a:p>
            <a:pPr algn="ctr">
              <a:buFontTx/>
              <a:buNone/>
              <a:defRPr/>
            </a:pPr>
            <a:r>
              <a:rPr lang="uk-UA" sz="2800" b="1" dirty="0" smtClean="0">
                <a:solidFill>
                  <a:srgbClr val="FF0000"/>
                </a:solidFill>
              </a:rPr>
              <a:t>М І Н И</a:t>
            </a:r>
            <a:endParaRPr lang="uk-UA" sz="2800" dirty="0" smtClean="0">
              <a:solidFill>
                <a:srgbClr val="FF0000"/>
              </a:solidFill>
            </a:endParaRPr>
          </a:p>
          <a:p>
            <a:pPr marL="0" indent="266700" algn="just">
              <a:buFontTx/>
              <a:buNone/>
              <a:defRPr/>
            </a:pPr>
            <a:endParaRPr lang="uk-UA" sz="1400" b="1" dirty="0" smtClean="0"/>
          </a:p>
          <a:p>
            <a:pPr marL="0" indent="266700" algn="just">
              <a:buFontTx/>
              <a:buNone/>
              <a:defRPr/>
            </a:pPr>
            <a:r>
              <a:rPr lang="uk-UA" sz="2000" b="1" dirty="0" smtClean="0"/>
              <a:t>Міна - </a:t>
            </a:r>
            <a:r>
              <a:rPr lang="uk-UA" sz="2000" dirty="0" smtClean="0"/>
              <a:t>це вибухонебезпечний пристрій, спрямований на виведення з ладу чи знищення людини, транспорту або будівлі від присутності, близькості або контакту з особою чи транспортним засобом. </a:t>
            </a:r>
          </a:p>
          <a:p>
            <a:pPr marL="0" indent="266700" algn="just">
              <a:buFontTx/>
              <a:buNone/>
              <a:defRPr/>
            </a:pPr>
            <a:endParaRPr lang="uk-UA" sz="1000" dirty="0" smtClean="0"/>
          </a:p>
          <a:p>
            <a:pPr marL="0" indent="266700" algn="just">
              <a:buFontTx/>
              <a:buNone/>
              <a:defRPr/>
            </a:pPr>
            <a:r>
              <a:rPr lang="uk-UA" sz="1800" b="1" i="1" dirty="0" smtClean="0"/>
              <a:t>За тактичним призначенням міни поділяються на:  </a:t>
            </a:r>
          </a:p>
          <a:p>
            <a:pPr marL="0" indent="266700" algn="just">
              <a:defRPr/>
            </a:pPr>
            <a:r>
              <a:rPr lang="uk-UA" sz="1800" i="1" dirty="0" smtClean="0"/>
              <a:t>протипіхотні; </a:t>
            </a:r>
          </a:p>
          <a:p>
            <a:pPr marL="0" indent="266700" algn="just">
              <a:defRPr/>
            </a:pPr>
            <a:r>
              <a:rPr lang="uk-UA" sz="1800" i="1" dirty="0" err="1" smtClean="0"/>
              <a:t>протитранспортні</a:t>
            </a:r>
            <a:r>
              <a:rPr lang="uk-UA" sz="1800" i="1" dirty="0" smtClean="0"/>
              <a:t> (протитанкові)</a:t>
            </a:r>
          </a:p>
          <a:p>
            <a:pPr marL="0" indent="266700" algn="just">
              <a:buFontTx/>
              <a:buNone/>
              <a:defRPr/>
            </a:pPr>
            <a:endParaRPr lang="uk-UA" sz="1000" dirty="0" smtClean="0"/>
          </a:p>
          <a:p>
            <a:pPr marL="0" indent="266700" algn="just">
              <a:buFontTx/>
              <a:buNone/>
              <a:defRPr/>
            </a:pPr>
            <a:r>
              <a:rPr lang="uk-UA" sz="1800" b="1" i="1" dirty="0" smtClean="0"/>
              <a:t>За ступенем небезпеки: </a:t>
            </a:r>
          </a:p>
          <a:p>
            <a:pPr marL="0" indent="266700" algn="just">
              <a:defRPr/>
            </a:pPr>
            <a:r>
              <a:rPr lang="uk-UA" sz="1800" i="1" dirty="0" smtClean="0"/>
              <a:t>такі, які можна знешкодити; </a:t>
            </a:r>
          </a:p>
          <a:p>
            <a:pPr marL="0" indent="266700" algn="just">
              <a:defRPr/>
            </a:pPr>
            <a:r>
              <a:rPr lang="uk-UA" sz="1800" i="1" dirty="0" smtClean="0"/>
              <a:t>такі, що не можна знешкодити</a:t>
            </a:r>
          </a:p>
          <a:p>
            <a:pPr marL="0" indent="266700" algn="just">
              <a:defRPr/>
            </a:pPr>
            <a:endParaRPr lang="uk-UA" sz="1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928688" y="285750"/>
            <a:ext cx="7358062" cy="4216400"/>
          </a:xfrm>
          <a:prstGeom prst="rect">
            <a:avLst/>
          </a:prstGeom>
          <a:noFill/>
          <a:ln w="9525">
            <a:noFill/>
            <a:miter lim="800000"/>
            <a:headEnd/>
            <a:tailEnd/>
          </a:ln>
        </p:spPr>
        <p:txBody>
          <a:bodyPr anchor="ctr">
            <a:spAutoFit/>
          </a:bodyPr>
          <a:lstStyle/>
          <a:p>
            <a:pPr algn="ctr" eaLnBrk="0" hangingPunct="0"/>
            <a:r>
              <a:rPr lang="uk-UA" sz="2800" b="1" i="1">
                <a:solidFill>
                  <a:srgbClr val="FF0000"/>
                </a:solidFill>
                <a:latin typeface="Times New Roman" pitchFamily="18" charset="0"/>
                <a:cs typeface="Times New Roman" pitchFamily="18" charset="0"/>
              </a:rPr>
              <a:t>ПРОТИПІХОТНІ МІНИ </a:t>
            </a:r>
          </a:p>
          <a:p>
            <a:pPr eaLnBrk="0" hangingPunct="0"/>
            <a:endParaRPr lang="uk-UA" sz="1400" b="1" i="1">
              <a:solidFill>
                <a:srgbClr val="000000"/>
              </a:solidFill>
              <a:latin typeface="Times New Roman" pitchFamily="18" charset="0"/>
              <a:cs typeface="Times New Roman" pitchFamily="18" charset="0"/>
            </a:endParaRPr>
          </a:p>
          <a:p>
            <a:pPr eaLnBrk="0" hangingPunct="0"/>
            <a:endParaRPr lang="uk-UA" sz="1400" b="1" i="1">
              <a:solidFill>
                <a:srgbClr val="000000"/>
              </a:solidFill>
              <a:latin typeface="Times New Roman" pitchFamily="18" charset="0"/>
              <a:cs typeface="Times New Roman" pitchFamily="18" charset="0"/>
            </a:endParaRPr>
          </a:p>
          <a:p>
            <a:pPr algn="ctr" eaLnBrk="0" hangingPunct="0"/>
            <a:r>
              <a:rPr lang="uk-UA" sz="2400" b="1" i="1">
                <a:solidFill>
                  <a:srgbClr val="000000"/>
                </a:solidFill>
                <a:latin typeface="Times New Roman" pitchFamily="18" charset="0"/>
                <a:cs typeface="Times New Roman" pitchFamily="18" charset="0"/>
              </a:rPr>
              <a:t>За характером ураження поділяються на дві групи: </a:t>
            </a:r>
            <a:endParaRPr lang="uk-UA" sz="1000"/>
          </a:p>
          <a:p>
            <a:pPr eaLnBrk="0" hangingPunct="0"/>
            <a:endParaRPr lang="uk-UA" sz="1400" b="1">
              <a:solidFill>
                <a:srgbClr val="000000"/>
              </a:solidFill>
              <a:latin typeface="Times New Roman" pitchFamily="18" charset="0"/>
              <a:cs typeface="Times New Roman" pitchFamily="18" charset="0"/>
            </a:endParaRPr>
          </a:p>
          <a:p>
            <a:pPr eaLnBrk="0" hangingPunct="0"/>
            <a:endParaRPr lang="uk-UA" sz="1400" b="1">
              <a:solidFill>
                <a:srgbClr val="000000"/>
              </a:solidFill>
              <a:latin typeface="Times New Roman" pitchFamily="18" charset="0"/>
              <a:cs typeface="Times New Roman" pitchFamily="18" charset="0"/>
            </a:endParaRPr>
          </a:p>
          <a:p>
            <a:pPr eaLnBrk="0" hangingPunct="0"/>
            <a:r>
              <a:rPr lang="uk-UA" sz="3200" b="1">
                <a:solidFill>
                  <a:srgbClr val="000000"/>
                </a:solidFill>
                <a:latin typeface="Times New Roman" pitchFamily="18" charset="0"/>
                <a:cs typeface="Times New Roman" pitchFamily="18" charset="0"/>
              </a:rPr>
              <a:t>фугасні </a:t>
            </a:r>
            <a:r>
              <a:rPr lang="uk-UA" sz="3200">
                <a:solidFill>
                  <a:srgbClr val="000000"/>
                </a:solidFill>
                <a:latin typeface="Times New Roman" pitchFamily="18" charset="0"/>
                <a:cs typeface="Times New Roman" pitchFamily="18" charset="0"/>
              </a:rPr>
              <a:t>(основне ураження  ̶  вибухова хвиля, що руйнує все на своєму шляху)</a:t>
            </a:r>
            <a:r>
              <a:rPr lang="uk-UA" sz="3200" b="1">
                <a:solidFill>
                  <a:srgbClr val="000000"/>
                </a:solidFill>
                <a:latin typeface="Times New Roman" pitchFamily="18" charset="0"/>
                <a:cs typeface="Times New Roman" pitchFamily="18" charset="0"/>
              </a:rPr>
              <a:t> </a:t>
            </a:r>
            <a:endParaRPr lang="uk-UA" sz="1100"/>
          </a:p>
          <a:p>
            <a:pPr eaLnBrk="0" hangingPunct="0"/>
            <a:endParaRPr lang="uk-UA" sz="1400" b="1">
              <a:solidFill>
                <a:srgbClr val="000000"/>
              </a:solidFill>
              <a:latin typeface="Times New Roman" pitchFamily="18" charset="0"/>
              <a:cs typeface="Times New Roman" pitchFamily="18" charset="0"/>
            </a:endParaRPr>
          </a:p>
          <a:p>
            <a:pPr eaLnBrk="0" hangingPunct="0"/>
            <a:endParaRPr lang="uk-UA" sz="1400" b="1">
              <a:solidFill>
                <a:srgbClr val="000000"/>
              </a:solidFill>
              <a:latin typeface="Times New Roman" pitchFamily="18" charset="0"/>
              <a:cs typeface="Times New Roman" pitchFamily="18" charset="0"/>
            </a:endParaRPr>
          </a:p>
          <a:p>
            <a:pPr eaLnBrk="0" hangingPunct="0"/>
            <a:r>
              <a:rPr lang="uk-UA" sz="3600" b="1">
                <a:solidFill>
                  <a:srgbClr val="000000"/>
                </a:solidFill>
                <a:latin typeface="Times New Roman" pitchFamily="18" charset="0"/>
                <a:cs typeface="Times New Roman" pitchFamily="18" charset="0"/>
              </a:rPr>
              <a:t>осколкові </a:t>
            </a:r>
            <a:r>
              <a:rPr lang="uk-UA" sz="3200">
                <a:solidFill>
                  <a:srgbClr val="000000"/>
                </a:solidFill>
                <a:latin typeface="Times New Roman" pitchFamily="18" charset="0"/>
                <a:cs typeface="Times New Roman" pitchFamily="18" charset="0"/>
              </a:rPr>
              <a:t>(основне ураження  ̶  розліт осколків)</a:t>
            </a:r>
          </a:p>
        </p:txBody>
      </p:sp>
      <p:pic>
        <p:nvPicPr>
          <p:cNvPr id="4" name="Місце для вмісту 3"/>
          <p:cNvPicPr>
            <a:picLocks noGrp="1" noChangeAspect="1"/>
          </p:cNvPicPr>
          <p:nvPr>
            <p:ph idx="1"/>
          </p:nvPr>
        </p:nvPicPr>
        <p:blipFill>
          <a:blip r:embed="rId2"/>
          <a:srcRect/>
          <a:stretch>
            <a:fillRect/>
          </a:stretch>
        </p:blipFill>
        <p:spPr>
          <a:xfrm>
            <a:off x="142875" y="1000125"/>
            <a:ext cx="5286375" cy="3929063"/>
          </a:xfrm>
        </p:spPr>
      </p:pic>
      <p:pic>
        <p:nvPicPr>
          <p:cNvPr id="6" name="Рисунок 5"/>
          <p:cNvPicPr>
            <a:picLocks noChangeAspect="1"/>
          </p:cNvPicPr>
          <p:nvPr/>
        </p:nvPicPr>
        <p:blipFill>
          <a:blip r:embed="rId3"/>
          <a:srcRect/>
          <a:stretch>
            <a:fillRect/>
          </a:stretch>
        </p:blipFill>
        <p:spPr bwMode="auto">
          <a:xfrm>
            <a:off x="3857625" y="1000125"/>
            <a:ext cx="5143500" cy="39290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Title 1"/>
          <p:cNvSpPr>
            <a:spLocks noGrp="1"/>
          </p:cNvSpPr>
          <p:nvPr>
            <p:ph type="title"/>
          </p:nvPr>
        </p:nvSpPr>
        <p:spPr>
          <a:xfrm>
            <a:off x="434975" y="71438"/>
            <a:ext cx="7985125" cy="466725"/>
          </a:xfrm>
        </p:spPr>
        <p:txBody>
          <a:bodyPr/>
          <a:lstStyle/>
          <a:p>
            <a:r>
              <a:rPr lang="uk-UA" sz="4000" b="1" smtClean="0">
                <a:solidFill>
                  <a:srgbClr val="FF0000"/>
                </a:solidFill>
                <a:latin typeface="Times New Roman" pitchFamily="18" charset="0"/>
                <a:cs typeface="Times New Roman" pitchFamily="18" charset="0"/>
              </a:rPr>
              <a:t>Протипіхотні міни</a:t>
            </a:r>
            <a:endParaRPr lang="ru-RU" sz="4000" b="1" smtClean="0">
              <a:solidFill>
                <a:srgbClr val="FF0000"/>
              </a:solidFill>
              <a:latin typeface="Times New Roman" pitchFamily="18" charset="0"/>
              <a:cs typeface="Times New Roman" pitchFamily="18" charset="0"/>
            </a:endParaRPr>
          </a:p>
        </p:txBody>
      </p:sp>
      <p:sp>
        <p:nvSpPr>
          <p:cNvPr id="22530" name=" 86427997"/>
          <p:cNvSpPr>
            <a:spLocks noChangeArrowheads="1"/>
          </p:cNvSpPr>
          <p:nvPr/>
        </p:nvSpPr>
        <p:spPr bwMode="auto">
          <a:xfrm>
            <a:off x="10052050" y="3155950"/>
            <a:ext cx="84138" cy="92075"/>
          </a:xfrm>
          <a:prstGeom prst="rect">
            <a:avLst/>
          </a:prstGeom>
          <a:noFill/>
          <a:ln w="9525">
            <a:noFill/>
            <a:miter lim="800000"/>
            <a:headEnd/>
            <a:tailEnd/>
          </a:ln>
        </p:spPr>
        <p:txBody>
          <a:bodyPr lIns="68580" tIns="34290" rIns="68580" bIns="34290"/>
          <a:lstStyle/>
          <a:p>
            <a:endParaRPr lang="ru-RU"/>
          </a:p>
        </p:txBody>
      </p:sp>
      <p:pic>
        <p:nvPicPr>
          <p:cNvPr id="22531" name="Picture 74"/>
          <p:cNvPicPr>
            <a:picLocks noChangeAspect="1" noChangeArrowheads="1"/>
          </p:cNvPicPr>
          <p:nvPr/>
        </p:nvPicPr>
        <p:blipFill>
          <a:blip r:embed="rId2"/>
          <a:srcRect/>
          <a:stretch>
            <a:fillRect/>
          </a:stretch>
        </p:blipFill>
        <p:spPr bwMode="auto">
          <a:xfrm>
            <a:off x="249238" y="614363"/>
            <a:ext cx="2744787" cy="1885950"/>
          </a:xfrm>
          <a:prstGeom prst="rect">
            <a:avLst/>
          </a:prstGeom>
          <a:noFill/>
          <a:ln w="9525">
            <a:noFill/>
            <a:miter lim="800000"/>
            <a:headEnd/>
            <a:tailEnd/>
          </a:ln>
        </p:spPr>
      </p:pic>
      <p:sp>
        <p:nvSpPr>
          <p:cNvPr id="22532" name="TextBox 38"/>
          <p:cNvSpPr txBox="1">
            <a:spLocks noChangeArrowheads="1"/>
          </p:cNvSpPr>
          <p:nvPr/>
        </p:nvSpPr>
        <p:spPr bwMode="auto">
          <a:xfrm>
            <a:off x="2928938" y="1317625"/>
            <a:ext cx="1220787" cy="622300"/>
          </a:xfrm>
          <a:prstGeom prst="rect">
            <a:avLst/>
          </a:prstGeom>
          <a:noFill/>
          <a:ln w="9525">
            <a:noFill/>
            <a:miter lim="800000"/>
            <a:headEnd/>
            <a:tailEnd/>
          </a:ln>
        </p:spPr>
        <p:txBody>
          <a:bodyPr lIns="68580" tIns="34290" rIns="68580" bIns="34290">
            <a:spAutoFit/>
          </a:bodyPr>
          <a:lstStyle/>
          <a:p>
            <a:pPr algn="ctr"/>
            <a:r>
              <a:rPr lang="uk-UA" b="1">
                <a:latin typeface="Times New Roman" pitchFamily="18" charset="0"/>
                <a:cs typeface="Times New Roman" pitchFamily="18" charset="0"/>
              </a:rPr>
              <a:t>ПФМ-1</a:t>
            </a:r>
            <a:endParaRPr lang="uk-UA" b="1">
              <a:solidFill>
                <a:srgbClr val="000000"/>
              </a:solidFill>
              <a:latin typeface="Times New Roman" pitchFamily="18" charset="0"/>
              <a:cs typeface="Times New Roman" pitchFamily="18" charset="0"/>
            </a:endParaRPr>
          </a:p>
          <a:p>
            <a:pPr algn="ctr"/>
            <a:r>
              <a:rPr lang="uk-UA" b="1">
                <a:solidFill>
                  <a:srgbClr val="000000"/>
                </a:solidFill>
                <a:latin typeface="Times New Roman" pitchFamily="18" charset="0"/>
                <a:cs typeface="Times New Roman" pitchFamily="18" charset="0"/>
              </a:rPr>
              <a:t>ПФМ-</a:t>
            </a:r>
            <a:r>
              <a:rPr lang="uk-UA" b="1">
                <a:latin typeface="Times New Roman" pitchFamily="18" charset="0"/>
                <a:cs typeface="Times New Roman" pitchFamily="18" charset="0"/>
              </a:rPr>
              <a:t>1С </a:t>
            </a:r>
            <a:endParaRPr lang="ru-RU">
              <a:solidFill>
                <a:srgbClr val="000000"/>
              </a:solidFill>
              <a:latin typeface="Times New Roman" pitchFamily="18" charset="0"/>
              <a:cs typeface="Times New Roman" pitchFamily="18" charset="0"/>
            </a:endParaRPr>
          </a:p>
        </p:txBody>
      </p:sp>
      <p:sp>
        <p:nvSpPr>
          <p:cNvPr id="22533" name=" 684590779"/>
          <p:cNvSpPr>
            <a:spLocks noChangeArrowheads="1"/>
          </p:cNvSpPr>
          <p:nvPr/>
        </p:nvSpPr>
        <p:spPr bwMode="auto">
          <a:xfrm>
            <a:off x="-11495088" y="1941513"/>
            <a:ext cx="34925" cy="33337"/>
          </a:xfrm>
          <a:prstGeom prst="rect">
            <a:avLst/>
          </a:prstGeom>
          <a:noFill/>
          <a:ln w="9525">
            <a:noFill/>
            <a:miter lim="800000"/>
            <a:headEnd/>
            <a:tailEnd/>
          </a:ln>
        </p:spPr>
        <p:txBody>
          <a:bodyPr lIns="68580" tIns="34290" rIns="68580" bIns="34290"/>
          <a:lstStyle/>
          <a:p>
            <a:endParaRPr lang="ru-RU"/>
          </a:p>
        </p:txBody>
      </p:sp>
      <p:sp>
        <p:nvSpPr>
          <p:cNvPr id="22534" name=" 2091513043"/>
          <p:cNvSpPr>
            <a:spLocks noChangeArrowheads="1"/>
          </p:cNvSpPr>
          <p:nvPr/>
        </p:nvSpPr>
        <p:spPr bwMode="auto">
          <a:xfrm>
            <a:off x="10025063" y="5549900"/>
            <a:ext cx="53975" cy="114300"/>
          </a:xfrm>
          <a:prstGeom prst="rect">
            <a:avLst/>
          </a:prstGeom>
          <a:noFill/>
          <a:ln w="9525">
            <a:noFill/>
            <a:miter lim="800000"/>
            <a:headEnd/>
            <a:tailEnd/>
          </a:ln>
        </p:spPr>
        <p:txBody>
          <a:bodyPr lIns="68580" tIns="34290" rIns="68580" bIns="34290"/>
          <a:lstStyle/>
          <a:p>
            <a:endParaRPr lang="ru-RU"/>
          </a:p>
        </p:txBody>
      </p:sp>
      <p:sp>
        <p:nvSpPr>
          <p:cNvPr id="22535" name=" 78253848"/>
          <p:cNvSpPr>
            <a:spLocks noChangeArrowheads="1"/>
          </p:cNvSpPr>
          <p:nvPr/>
        </p:nvSpPr>
        <p:spPr bwMode="auto">
          <a:xfrm>
            <a:off x="4508500" y="2881313"/>
            <a:ext cx="150813" cy="223837"/>
          </a:xfrm>
          <a:prstGeom prst="rect">
            <a:avLst/>
          </a:prstGeom>
          <a:noFill/>
          <a:ln w="9525">
            <a:noFill/>
            <a:miter lim="800000"/>
            <a:headEnd/>
            <a:tailEnd/>
          </a:ln>
        </p:spPr>
        <p:txBody>
          <a:bodyPr lIns="68580" tIns="34290" rIns="68580" bIns="34290"/>
          <a:lstStyle/>
          <a:p>
            <a:endParaRPr lang="ru-RU"/>
          </a:p>
        </p:txBody>
      </p:sp>
      <p:pic>
        <p:nvPicPr>
          <p:cNvPr id="22536" name="Рисунок 12"/>
          <p:cNvPicPr>
            <a:picLocks noChangeAspect="1"/>
          </p:cNvPicPr>
          <p:nvPr/>
        </p:nvPicPr>
        <p:blipFill>
          <a:blip r:embed="rId3"/>
          <a:srcRect/>
          <a:stretch>
            <a:fillRect/>
          </a:stretch>
        </p:blipFill>
        <p:spPr bwMode="auto">
          <a:xfrm>
            <a:off x="6215063" y="642938"/>
            <a:ext cx="2565400" cy="3748087"/>
          </a:xfrm>
          <a:prstGeom prst="rect">
            <a:avLst/>
          </a:prstGeom>
          <a:noFill/>
          <a:ln w="9525">
            <a:noFill/>
            <a:miter lim="800000"/>
            <a:headEnd/>
            <a:tailEnd/>
          </a:ln>
        </p:spPr>
      </p:pic>
      <p:pic>
        <p:nvPicPr>
          <p:cNvPr id="22537" name="Рисунок 15"/>
          <p:cNvPicPr>
            <a:picLocks noChangeAspect="1"/>
          </p:cNvPicPr>
          <p:nvPr/>
        </p:nvPicPr>
        <p:blipFill>
          <a:blip r:embed="rId4"/>
          <a:srcRect/>
          <a:stretch>
            <a:fillRect/>
          </a:stretch>
        </p:blipFill>
        <p:spPr bwMode="auto">
          <a:xfrm>
            <a:off x="225425" y="2881313"/>
            <a:ext cx="3349625" cy="2227262"/>
          </a:xfrm>
          <a:prstGeom prst="rect">
            <a:avLst/>
          </a:prstGeom>
          <a:noFill/>
          <a:ln w="9525">
            <a:noFill/>
            <a:miter lim="800000"/>
            <a:headEnd/>
            <a:tailEnd/>
          </a:ln>
        </p:spPr>
      </p:pic>
      <p:sp>
        <p:nvSpPr>
          <p:cNvPr id="22538" name="Прямокутник 3"/>
          <p:cNvSpPr>
            <a:spLocks noChangeArrowheads="1"/>
          </p:cNvSpPr>
          <p:nvPr/>
        </p:nvSpPr>
        <p:spPr bwMode="auto">
          <a:xfrm>
            <a:off x="214313" y="2500313"/>
            <a:ext cx="3087687" cy="346075"/>
          </a:xfrm>
          <a:prstGeom prst="rect">
            <a:avLst/>
          </a:prstGeom>
          <a:noFill/>
          <a:ln w="9525">
            <a:noFill/>
            <a:miter lim="800000"/>
            <a:headEnd/>
            <a:tailEnd/>
          </a:ln>
        </p:spPr>
        <p:txBody>
          <a:bodyPr wrap="none" lIns="68580" tIns="34290" rIns="68580" bIns="34290">
            <a:spAutoFit/>
          </a:bodyPr>
          <a:lstStyle/>
          <a:p>
            <a:r>
              <a:rPr lang="ru-RU" b="1">
                <a:solidFill>
                  <a:srgbClr val="FF0000"/>
                </a:solidFill>
                <a:latin typeface="Times New Roman" pitchFamily="18" charset="0"/>
                <a:cs typeface="Times New Roman" pitchFamily="18" charset="0"/>
              </a:rPr>
              <a:t>УМЗ-К (система мінування)</a:t>
            </a:r>
            <a:endParaRPr lang="uk-UA">
              <a:solidFill>
                <a:srgbClr val="FF0000"/>
              </a:solidFill>
              <a:latin typeface="Times New Roman" pitchFamily="18" charset="0"/>
              <a:cs typeface="Times New Roman" pitchFamily="18" charset="0"/>
            </a:endParaRPr>
          </a:p>
        </p:txBody>
      </p:sp>
      <p:sp>
        <p:nvSpPr>
          <p:cNvPr id="22539" name="Прямокутник 4"/>
          <p:cNvSpPr>
            <a:spLocks noChangeArrowheads="1"/>
          </p:cNvSpPr>
          <p:nvPr/>
        </p:nvSpPr>
        <p:spPr bwMode="auto">
          <a:xfrm>
            <a:off x="6286500" y="4429125"/>
            <a:ext cx="2235200" cy="623888"/>
          </a:xfrm>
          <a:prstGeom prst="rect">
            <a:avLst/>
          </a:prstGeom>
          <a:noFill/>
          <a:ln w="9525">
            <a:noFill/>
            <a:miter lim="800000"/>
            <a:headEnd/>
            <a:tailEnd/>
          </a:ln>
        </p:spPr>
        <p:txBody>
          <a:bodyPr lIns="68580" tIns="34290" rIns="68580" bIns="34290">
            <a:spAutoFit/>
          </a:bodyPr>
          <a:lstStyle/>
          <a:p>
            <a:pPr algn="ctr"/>
            <a:r>
              <a:rPr lang="uk-UA" b="1">
                <a:solidFill>
                  <a:srgbClr val="FF0000"/>
                </a:solidFill>
                <a:latin typeface="Times New Roman" pitchFamily="18" charset="0"/>
                <a:cs typeface="Times New Roman" pitchFamily="18" charset="0"/>
              </a:rPr>
              <a:t>Касетні боєприпаси</a:t>
            </a:r>
          </a:p>
          <a:p>
            <a:pPr algn="ctr"/>
            <a:r>
              <a:rPr lang="uk-UA" b="1">
                <a:latin typeface="Times New Roman" pitchFamily="18" charset="0"/>
                <a:cs typeface="Times New Roman" pitchFamily="18" charset="0"/>
              </a:rPr>
              <a:t> </a:t>
            </a:r>
            <a:r>
              <a:rPr lang="uk-UA" b="1">
                <a:solidFill>
                  <a:srgbClr val="FF0000"/>
                </a:solidFill>
                <a:latin typeface="Times New Roman" pitchFamily="18" charset="0"/>
                <a:cs typeface="Times New Roman" pitchFamily="18" charset="0"/>
              </a:rPr>
              <a:t>РСЗО "Ураган"</a:t>
            </a:r>
            <a:endParaRPr lang="uk-UA"/>
          </a:p>
        </p:txBody>
      </p:sp>
      <p:pic>
        <p:nvPicPr>
          <p:cNvPr id="22540" name="Рисунок 6"/>
          <p:cNvPicPr>
            <a:picLocks noChangeAspect="1"/>
          </p:cNvPicPr>
          <p:nvPr/>
        </p:nvPicPr>
        <p:blipFill>
          <a:blip r:embed="rId5"/>
          <a:srcRect/>
          <a:stretch>
            <a:fillRect/>
          </a:stretch>
        </p:blipFill>
        <p:spPr bwMode="auto">
          <a:xfrm>
            <a:off x="4143375" y="642938"/>
            <a:ext cx="1660525" cy="401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8394</TotalTime>
  <Words>1224</Words>
  <Application>Microsoft Office PowerPoint</Application>
  <PresentationFormat>Экран (16:9)</PresentationFormat>
  <Paragraphs>175</Paragraphs>
  <Slides>40</Slides>
  <Notes>0</Notes>
  <HiddenSlides>0</HiddenSlides>
  <MMClips>0</MMClips>
  <ScaleCrop>false</ScaleCrop>
  <HeadingPairs>
    <vt:vector size="6" baseType="variant">
      <vt:variant>
        <vt:lpstr>Использованные шрифты</vt:lpstr>
      </vt:variant>
      <vt:variant>
        <vt:i4>5</vt:i4>
      </vt:variant>
      <vt:variant>
        <vt:lpstr>Шаблон оформления</vt:lpstr>
      </vt:variant>
      <vt:variant>
        <vt:i4>1</vt:i4>
      </vt:variant>
      <vt:variant>
        <vt:lpstr>Заголовки слайдов</vt:lpstr>
      </vt:variant>
      <vt:variant>
        <vt:i4>40</vt:i4>
      </vt:variant>
    </vt:vector>
  </HeadingPairs>
  <TitlesOfParts>
    <vt:vector size="46" baseType="lpstr">
      <vt:lpstr>Arial</vt:lpstr>
      <vt:lpstr>Calibri</vt:lpstr>
      <vt:lpstr>Arial Black</vt:lpstr>
      <vt:lpstr>Times New Roman</vt:lpstr>
      <vt:lpstr>Wingdings 3</vt:lpstr>
      <vt:lpstr>Оформление по умолчанию</vt:lpstr>
      <vt:lpstr>Слайд 1</vt:lpstr>
      <vt:lpstr>Слайд 2</vt:lpstr>
      <vt:lpstr>Слайд 3</vt:lpstr>
      <vt:lpstr>Ручні гранати</vt:lpstr>
      <vt:lpstr>Постріли до гранатомета</vt:lpstr>
      <vt:lpstr>Постріли осколкової гранати</vt:lpstr>
      <vt:lpstr>Слайд 7</vt:lpstr>
      <vt:lpstr>Слайд 8</vt:lpstr>
      <vt:lpstr>Протипіхотні міни</vt:lpstr>
      <vt:lpstr>Протипіхотні міни</vt:lpstr>
      <vt:lpstr>Слайд 11</vt:lpstr>
      <vt:lpstr>Слайд 12</vt:lpstr>
      <vt:lpstr>Протипіхотні міни</vt:lpstr>
      <vt:lpstr>ПРОТИТРАНСПОРТНІ (Протитанкові) міни</vt:lpstr>
      <vt:lpstr>Слайд 15</vt:lpstr>
      <vt:lpstr>МІНИ-СЮРПРИЗ</vt:lpstr>
      <vt:lpstr>Мінометні міни</vt:lpstr>
      <vt:lpstr>Артилерійські снаряди</vt:lpstr>
      <vt:lpstr>Реактивні системи залпового вогню та боєприпаси</vt:lpstr>
      <vt:lpstr>ДЕТОНАТОРИ (ЗАПАЛИ, ПІДРИВНИКИ)</vt:lpstr>
      <vt:lpstr>Слайд 21</vt:lpstr>
      <vt:lpstr>Авіаційні боєприпаси (некеровані)</vt:lpstr>
      <vt:lpstr>Слайд 23</vt:lpstr>
      <vt:lpstr>Слайд 24</vt:lpstr>
      <vt:lpstr>Слайд 25</vt:lpstr>
      <vt:lpstr>Слайд 26</vt:lpstr>
      <vt:lpstr>Слайд 27</vt:lpstr>
      <vt:lpstr>Офіційна та неофіційна система позначень небезпечних територій</vt:lpstr>
      <vt:lpstr>Слайд 29</vt:lpstr>
      <vt:lpstr>Слайд 30</vt:lpstr>
      <vt:lpstr>ІНШІ ОЗНАКИ НЕБЕЗПЕЧНИХ ТЕРИТОРІЙ</vt:lpstr>
      <vt:lpstr>ІНШІ ОЗНАКИ НЕБЕЗПЕЧНИХ ТЕРИТОРІЙ</vt:lpstr>
      <vt:lpstr>ІНШІ ОЗНАКИ НЕБЕЗПЕЧНИХ ТЕРИТОРІЙ</vt:lpstr>
      <vt:lpstr>ІНШІ ОЗНАКИ НЕБЕЗПЕЧНИХ ТЕРИТОРІЙ</vt:lpstr>
      <vt:lpstr>ІНШІ ОЗНАКИ НЕБЕЗПЕЧНИХ ТЕРИТОРІЙ</vt:lpstr>
      <vt:lpstr>Слайд 36</vt:lpstr>
      <vt:lpstr>Слайд 37</vt:lpstr>
      <vt:lpstr>Слайд 38</vt:lpstr>
      <vt:lpstr>Слайд 39</vt:lpstr>
      <vt:lpstr>Слайд 40</vt:lpstr>
    </vt:vector>
  </TitlesOfParts>
  <Company>nmc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kyrsu</dc:creator>
  <dc:description>Спостереження</dc:description>
  <cp:lastModifiedBy>s</cp:lastModifiedBy>
  <cp:revision>759</cp:revision>
  <dcterms:created xsi:type="dcterms:W3CDTF">2008-02-12T08:02:32Z</dcterms:created>
  <dcterms:modified xsi:type="dcterms:W3CDTF">2022-11-21T15:55:59Z</dcterms:modified>
</cp:coreProperties>
</file>